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7" r:id="rId12"/>
    <p:sldId id="266" r:id="rId13"/>
    <p:sldId id="268" r:id="rId14"/>
    <p:sldId id="269" r:id="rId15"/>
    <p:sldId id="277" r:id="rId16"/>
    <p:sldId id="270" r:id="rId17"/>
    <p:sldId id="271" r:id="rId18"/>
    <p:sldId id="272" r:id="rId19"/>
    <p:sldId id="273" r:id="rId20"/>
    <p:sldId id="274" r:id="rId21"/>
    <p:sldId id="275"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826" autoAdjust="0"/>
  </p:normalViewPr>
  <p:slideViewPr>
    <p:cSldViewPr>
      <p:cViewPr varScale="1">
        <p:scale>
          <a:sx n="77" d="100"/>
          <a:sy n="77" d="100"/>
        </p:scale>
        <p:origin x="60" y="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D451A9D-55BB-4BBD-9EAB-90B1BD3102D7}"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B981BE-AD85-4803-9867-33843D757B19}" type="slidenum">
              <a:rPr lang="en-US" smtClean="0"/>
              <a:t>‹#›</a:t>
            </a:fld>
            <a:endParaRPr lang="en-US"/>
          </a:p>
        </p:txBody>
      </p:sp>
    </p:spTree>
    <p:extLst>
      <p:ext uri="{BB962C8B-B14F-4D97-AF65-F5344CB8AC3E}">
        <p14:creationId xmlns:p14="http://schemas.microsoft.com/office/powerpoint/2010/main" val="2114550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451A9D-55BB-4BBD-9EAB-90B1BD3102D7}"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B981BE-AD85-4803-9867-33843D757B19}" type="slidenum">
              <a:rPr lang="en-US" smtClean="0"/>
              <a:t>‹#›</a:t>
            </a:fld>
            <a:endParaRPr lang="en-US"/>
          </a:p>
        </p:txBody>
      </p:sp>
    </p:spTree>
    <p:extLst>
      <p:ext uri="{BB962C8B-B14F-4D97-AF65-F5344CB8AC3E}">
        <p14:creationId xmlns:p14="http://schemas.microsoft.com/office/powerpoint/2010/main" val="1594945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451A9D-55BB-4BBD-9EAB-90B1BD3102D7}"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B981BE-AD85-4803-9867-33843D757B19}" type="slidenum">
              <a:rPr lang="en-US" smtClean="0"/>
              <a:t>‹#›</a:t>
            </a:fld>
            <a:endParaRPr lang="en-US"/>
          </a:p>
        </p:txBody>
      </p:sp>
    </p:spTree>
    <p:extLst>
      <p:ext uri="{BB962C8B-B14F-4D97-AF65-F5344CB8AC3E}">
        <p14:creationId xmlns:p14="http://schemas.microsoft.com/office/powerpoint/2010/main" val="2405945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451A9D-55BB-4BBD-9EAB-90B1BD3102D7}"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B981BE-AD85-4803-9867-33843D757B19}" type="slidenum">
              <a:rPr lang="en-US" smtClean="0"/>
              <a:t>‹#›</a:t>
            </a:fld>
            <a:endParaRPr lang="en-US"/>
          </a:p>
        </p:txBody>
      </p:sp>
    </p:spTree>
    <p:extLst>
      <p:ext uri="{BB962C8B-B14F-4D97-AF65-F5344CB8AC3E}">
        <p14:creationId xmlns:p14="http://schemas.microsoft.com/office/powerpoint/2010/main" val="1088723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451A9D-55BB-4BBD-9EAB-90B1BD3102D7}" type="datetimeFigureOut">
              <a:rPr lang="en-US" smtClean="0"/>
              <a:t>9/7/2021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B981BE-AD85-4803-9867-33843D757B19}" type="slidenum">
              <a:rPr lang="en-US" smtClean="0"/>
              <a:t>‹#›</a:t>
            </a:fld>
            <a:endParaRPr lang="en-US"/>
          </a:p>
        </p:txBody>
      </p:sp>
    </p:spTree>
    <p:extLst>
      <p:ext uri="{BB962C8B-B14F-4D97-AF65-F5344CB8AC3E}">
        <p14:creationId xmlns:p14="http://schemas.microsoft.com/office/powerpoint/2010/main" val="397108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D451A9D-55BB-4BBD-9EAB-90B1BD3102D7}"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B981BE-AD85-4803-9867-33843D757B19}" type="slidenum">
              <a:rPr lang="en-US" smtClean="0"/>
              <a:t>‹#›</a:t>
            </a:fld>
            <a:endParaRPr lang="en-US"/>
          </a:p>
        </p:txBody>
      </p:sp>
    </p:spTree>
    <p:extLst>
      <p:ext uri="{BB962C8B-B14F-4D97-AF65-F5344CB8AC3E}">
        <p14:creationId xmlns:p14="http://schemas.microsoft.com/office/powerpoint/2010/main" val="513906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D451A9D-55BB-4BBD-9EAB-90B1BD3102D7}" type="datetimeFigureOut">
              <a:rPr lang="en-US" smtClean="0"/>
              <a:t>9/7/2021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B981BE-AD85-4803-9867-33843D757B19}" type="slidenum">
              <a:rPr lang="en-US" smtClean="0"/>
              <a:t>‹#›</a:t>
            </a:fld>
            <a:endParaRPr lang="en-US"/>
          </a:p>
        </p:txBody>
      </p:sp>
    </p:spTree>
    <p:extLst>
      <p:ext uri="{BB962C8B-B14F-4D97-AF65-F5344CB8AC3E}">
        <p14:creationId xmlns:p14="http://schemas.microsoft.com/office/powerpoint/2010/main" val="218426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D451A9D-55BB-4BBD-9EAB-90B1BD3102D7}" type="datetimeFigureOut">
              <a:rPr lang="en-US" smtClean="0"/>
              <a:t>9/7/2021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B981BE-AD85-4803-9867-33843D757B19}" type="slidenum">
              <a:rPr lang="en-US" smtClean="0"/>
              <a:t>‹#›</a:t>
            </a:fld>
            <a:endParaRPr lang="en-US"/>
          </a:p>
        </p:txBody>
      </p:sp>
    </p:spTree>
    <p:extLst>
      <p:ext uri="{BB962C8B-B14F-4D97-AF65-F5344CB8AC3E}">
        <p14:creationId xmlns:p14="http://schemas.microsoft.com/office/powerpoint/2010/main" val="3188484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51A9D-55BB-4BBD-9EAB-90B1BD3102D7}" type="datetimeFigureOut">
              <a:rPr lang="en-US" smtClean="0"/>
              <a:t>9/7/2021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B981BE-AD85-4803-9867-33843D757B19}" type="slidenum">
              <a:rPr lang="en-US" smtClean="0"/>
              <a:t>‹#›</a:t>
            </a:fld>
            <a:endParaRPr lang="en-US"/>
          </a:p>
        </p:txBody>
      </p:sp>
    </p:spTree>
    <p:extLst>
      <p:ext uri="{BB962C8B-B14F-4D97-AF65-F5344CB8AC3E}">
        <p14:creationId xmlns:p14="http://schemas.microsoft.com/office/powerpoint/2010/main" val="3130850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451A9D-55BB-4BBD-9EAB-90B1BD3102D7}"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B981BE-AD85-4803-9867-33843D757B19}" type="slidenum">
              <a:rPr lang="en-US" smtClean="0"/>
              <a:t>‹#›</a:t>
            </a:fld>
            <a:endParaRPr lang="en-US"/>
          </a:p>
        </p:txBody>
      </p:sp>
    </p:spTree>
    <p:extLst>
      <p:ext uri="{BB962C8B-B14F-4D97-AF65-F5344CB8AC3E}">
        <p14:creationId xmlns:p14="http://schemas.microsoft.com/office/powerpoint/2010/main" val="1468370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451A9D-55BB-4BBD-9EAB-90B1BD3102D7}" type="datetimeFigureOut">
              <a:rPr lang="en-US" smtClean="0"/>
              <a:t>9/7/2021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B981BE-AD85-4803-9867-33843D757B19}" type="slidenum">
              <a:rPr lang="en-US" smtClean="0"/>
              <a:t>‹#›</a:t>
            </a:fld>
            <a:endParaRPr lang="en-US"/>
          </a:p>
        </p:txBody>
      </p:sp>
    </p:spTree>
    <p:extLst>
      <p:ext uri="{BB962C8B-B14F-4D97-AF65-F5344CB8AC3E}">
        <p14:creationId xmlns:p14="http://schemas.microsoft.com/office/powerpoint/2010/main" val="792665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51A9D-55BB-4BBD-9EAB-90B1BD3102D7}" type="datetimeFigureOut">
              <a:rPr lang="en-US" smtClean="0"/>
              <a:t>9/7/2021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B981BE-AD85-4803-9867-33843D757B19}" type="slidenum">
              <a:rPr lang="en-US" smtClean="0"/>
              <a:t>‹#›</a:t>
            </a:fld>
            <a:endParaRPr lang="en-US"/>
          </a:p>
        </p:txBody>
      </p:sp>
    </p:spTree>
    <p:extLst>
      <p:ext uri="{BB962C8B-B14F-4D97-AF65-F5344CB8AC3E}">
        <p14:creationId xmlns:p14="http://schemas.microsoft.com/office/powerpoint/2010/main" val="119146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2.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4.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28600"/>
            <a:ext cx="7772400" cy="3124200"/>
          </a:xfrm>
        </p:spPr>
        <p:txBody>
          <a:bodyPr>
            <a:normAutofit/>
          </a:bodyPr>
          <a:lstStyle/>
          <a:p>
            <a:r>
              <a:rPr lang="en-US" dirty="0" smtClean="0"/>
              <a:t>Data Science </a:t>
            </a:r>
            <a:br>
              <a:rPr lang="en-US" dirty="0" smtClean="0"/>
            </a:br>
            <a:r>
              <a:rPr lang="en-US" dirty="0" smtClean="0"/>
              <a:t/>
            </a:r>
            <a:br>
              <a:rPr lang="en-US" dirty="0" smtClean="0"/>
            </a:br>
            <a:r>
              <a:rPr lang="en-US" dirty="0" smtClean="0"/>
              <a:t>Lecture – 1 : Introduction</a:t>
            </a:r>
            <a:endParaRPr lang="en-US" dirty="0"/>
          </a:p>
        </p:txBody>
      </p:sp>
    </p:spTree>
    <p:extLst>
      <p:ext uri="{BB962C8B-B14F-4D97-AF65-F5344CB8AC3E}">
        <p14:creationId xmlns:p14="http://schemas.microsoft.com/office/powerpoint/2010/main" val="3778799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So what Really is data science?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552700"/>
            <a:ext cx="9154033" cy="1717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59476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600"/>
            <a:ext cx="8153400" cy="6324600"/>
          </a:xfrm>
        </p:spPr>
        <p:txBody>
          <a:bodyPr>
            <a:normAutofit/>
          </a:bodyPr>
          <a:lstStyle/>
          <a:p>
            <a:pPr algn="l"/>
            <a:r>
              <a:rPr lang="en-US" dirty="0" smtClean="0">
                <a:solidFill>
                  <a:schemeClr val="bg1">
                    <a:lumMod val="50000"/>
                  </a:schemeClr>
                </a:solidFill>
              </a:rPr>
              <a:t>What </a:t>
            </a:r>
            <a:r>
              <a:rPr lang="en-US" dirty="0">
                <a:solidFill>
                  <a:schemeClr val="bg1">
                    <a:lumMod val="50000"/>
                  </a:schemeClr>
                </a:solidFill>
              </a:rPr>
              <a:t>is data science</a:t>
            </a:r>
            <a:r>
              <a:rPr lang="en-US" dirty="0" smtClean="0">
                <a:solidFill>
                  <a:schemeClr val="bg1">
                    <a:lumMod val="50000"/>
                  </a:schemeClr>
                </a:solidFill>
              </a:rPr>
              <a:t>?</a:t>
            </a:r>
            <a:r>
              <a:rPr lang="en-US" dirty="0" smtClean="0"/>
              <a:t/>
            </a:r>
            <a:br>
              <a:rPr lang="en-US" dirty="0" smtClean="0"/>
            </a:br>
            <a:r>
              <a:rPr lang="en-US" dirty="0"/>
              <a:t/>
            </a:r>
            <a:br>
              <a:rPr lang="en-US" dirty="0"/>
            </a:br>
            <a:r>
              <a:rPr lang="en-US" dirty="0" smtClean="0">
                <a:solidFill>
                  <a:schemeClr val="bg1">
                    <a:lumMod val="50000"/>
                  </a:schemeClr>
                </a:solidFill>
              </a:rPr>
              <a:t>Misconception of Data science </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b="1" dirty="0"/>
              <a:t>D</a:t>
            </a:r>
            <a:r>
              <a:rPr lang="en-US" b="1" dirty="0" smtClean="0"/>
              <a:t>ata </a:t>
            </a:r>
            <a:r>
              <a:rPr lang="en-US" b="1" dirty="0"/>
              <a:t>science </a:t>
            </a:r>
            <a:r>
              <a:rPr lang="en-US" b="1" dirty="0" smtClean="0"/>
              <a:t>examples</a:t>
            </a:r>
            <a:r>
              <a:rPr lang="en-US" dirty="0" smtClean="0">
                <a:solidFill>
                  <a:schemeClr val="bg1">
                    <a:lumMod val="50000"/>
                  </a:schemeClr>
                </a:solidFill>
              </a:rPr>
              <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a:solidFill>
                  <a:schemeClr val="bg1">
                    <a:lumMod val="50000"/>
                  </a:schemeClr>
                </a:solidFill>
              </a:rPr>
              <a:t>Course objectives and </a:t>
            </a:r>
            <a:r>
              <a:rPr lang="en-US" dirty="0" smtClean="0">
                <a:solidFill>
                  <a:schemeClr val="bg1">
                    <a:lumMod val="50000"/>
                  </a:schemeClr>
                </a:solidFill>
              </a:rPr>
              <a:t>Logistics</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smtClean="0">
                <a:solidFill>
                  <a:schemeClr val="bg1">
                    <a:lumMod val="50000"/>
                  </a:schemeClr>
                </a:solidFill>
              </a:rPr>
              <a:t>Introduction to </a:t>
            </a:r>
            <a:r>
              <a:rPr lang="en-US" dirty="0" err="1" smtClean="0">
                <a:solidFill>
                  <a:schemeClr val="bg1">
                    <a:lumMod val="50000"/>
                  </a:schemeClr>
                </a:solidFill>
              </a:rPr>
              <a:t>Matlab</a:t>
            </a:r>
            <a:endParaRPr lang="en-US" dirty="0">
              <a:solidFill>
                <a:schemeClr val="bg1">
                  <a:lumMod val="50000"/>
                </a:schemeClr>
              </a:solidFill>
            </a:endParaRPr>
          </a:p>
        </p:txBody>
      </p:sp>
    </p:spTree>
    <p:extLst>
      <p:ext uri="{BB962C8B-B14F-4D97-AF65-F5344CB8AC3E}">
        <p14:creationId xmlns:p14="http://schemas.microsoft.com/office/powerpoint/2010/main" val="32660710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 y="436880"/>
            <a:ext cx="9094470" cy="6116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0"/>
            <a:ext cx="9144000" cy="457200"/>
          </a:xfrm>
        </p:spPr>
        <p:txBody>
          <a:bodyPr>
            <a:normAutofit fontScale="90000"/>
          </a:bodyPr>
          <a:lstStyle/>
          <a:p>
            <a:r>
              <a:rPr lang="en-US" b="1" dirty="0"/>
              <a:t>Gendered language in professor reviews</a:t>
            </a:r>
            <a:endParaRPr lang="en-US" dirty="0"/>
          </a:p>
        </p:txBody>
      </p:sp>
      <p:sp>
        <p:nvSpPr>
          <p:cNvPr id="3" name="Content Placeholder 2"/>
          <p:cNvSpPr>
            <a:spLocks noGrp="1"/>
          </p:cNvSpPr>
          <p:nvPr>
            <p:ph idx="1"/>
          </p:nvPr>
        </p:nvSpPr>
        <p:spPr>
          <a:xfrm>
            <a:off x="0" y="6248400"/>
            <a:ext cx="5638800" cy="533400"/>
          </a:xfrm>
        </p:spPr>
        <p:txBody>
          <a:bodyPr>
            <a:noAutofit/>
          </a:bodyPr>
          <a:lstStyle/>
          <a:p>
            <a:pPr marL="0" indent="0">
              <a:buNone/>
            </a:pPr>
            <a:r>
              <a:rPr lang="en-US" sz="2800" dirty="0"/>
              <a:t>http://benschmidt.org/profGender/</a:t>
            </a:r>
          </a:p>
        </p:txBody>
      </p:sp>
    </p:spTree>
    <p:extLst>
      <p:ext uri="{BB962C8B-B14F-4D97-AF65-F5344CB8AC3E}">
        <p14:creationId xmlns:p14="http://schemas.microsoft.com/office/powerpoint/2010/main" val="11875574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fontScale="90000"/>
          </a:bodyPr>
          <a:lstStyle/>
          <a:p>
            <a:r>
              <a:rPr lang="en-US" b="1" dirty="0"/>
              <a:t>FiveThirtyEight</a:t>
            </a:r>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 y="602996"/>
            <a:ext cx="9144000" cy="590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2"/>
          <p:cNvSpPr>
            <a:spLocks noGrp="1"/>
          </p:cNvSpPr>
          <p:nvPr>
            <p:ph idx="1"/>
          </p:nvPr>
        </p:nvSpPr>
        <p:spPr>
          <a:xfrm>
            <a:off x="0" y="6400800"/>
            <a:ext cx="9144000" cy="457200"/>
          </a:xfrm>
        </p:spPr>
        <p:txBody>
          <a:bodyPr>
            <a:noAutofit/>
          </a:bodyPr>
          <a:lstStyle/>
          <a:p>
            <a:pPr marL="0" indent="0">
              <a:buNone/>
            </a:pPr>
            <a:r>
              <a:rPr lang="en-US" sz="2200" dirty="0"/>
              <a:t>https://projects.fivethirtyeight.com/2018-midterm-election-forecast/house/</a:t>
            </a:r>
          </a:p>
        </p:txBody>
      </p:sp>
    </p:spTree>
    <p:extLst>
      <p:ext uri="{BB962C8B-B14F-4D97-AF65-F5344CB8AC3E}">
        <p14:creationId xmlns:p14="http://schemas.microsoft.com/office/powerpoint/2010/main" val="31232484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3850" y="838200"/>
            <a:ext cx="2470150" cy="1143000"/>
          </a:xfrm>
        </p:spPr>
        <p:txBody>
          <a:bodyPr>
            <a:normAutofit fontScale="90000"/>
          </a:bodyPr>
          <a:lstStyle/>
          <a:p>
            <a:pPr algn="l"/>
            <a:r>
              <a:rPr lang="en-US" b="1" dirty="0" smtClean="0"/>
              <a:t>Poverty</a:t>
            </a:r>
            <a:br>
              <a:rPr lang="en-US" b="1" dirty="0" smtClean="0"/>
            </a:br>
            <a:r>
              <a:rPr lang="en-US" b="1" dirty="0" smtClean="0"/>
              <a:t>Mapping</a:t>
            </a:r>
            <a:endParaRPr lang="en-US" dirty="0"/>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67385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74" y="3698128"/>
            <a:ext cx="4297325" cy="316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149850" y="4280118"/>
            <a:ext cx="3536950" cy="1815882"/>
          </a:xfrm>
          <a:prstGeom prst="rect">
            <a:avLst/>
          </a:prstGeom>
        </p:spPr>
        <p:txBody>
          <a:bodyPr wrap="square">
            <a:spAutoFit/>
          </a:bodyPr>
          <a:lstStyle/>
          <a:p>
            <a:r>
              <a:rPr lang="en-US" sz="2800" dirty="0"/>
              <a:t>Abelson, </a:t>
            </a:r>
            <a:r>
              <a:rPr lang="en-US" sz="2800" dirty="0" err="1"/>
              <a:t>Varshney</a:t>
            </a:r>
            <a:r>
              <a:rPr lang="en-US" sz="2800" dirty="0"/>
              <a:t>, and</a:t>
            </a:r>
          </a:p>
          <a:p>
            <a:r>
              <a:rPr lang="en-US" sz="2800" dirty="0"/>
              <a:t>Sun. “Targeting Direct</a:t>
            </a:r>
          </a:p>
          <a:p>
            <a:r>
              <a:rPr lang="en-US" sz="2800" dirty="0"/>
              <a:t>Cash Transfers to the</a:t>
            </a:r>
          </a:p>
          <a:p>
            <a:r>
              <a:rPr lang="en-US" sz="2800" dirty="0"/>
              <a:t>Extremely Poor,” 2012</a:t>
            </a:r>
          </a:p>
        </p:txBody>
      </p:sp>
    </p:spTree>
    <p:extLst>
      <p:ext uri="{BB962C8B-B14F-4D97-AF65-F5344CB8AC3E}">
        <p14:creationId xmlns:p14="http://schemas.microsoft.com/office/powerpoint/2010/main" val="25635133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600"/>
            <a:ext cx="8153400" cy="6324600"/>
          </a:xfrm>
        </p:spPr>
        <p:txBody>
          <a:bodyPr>
            <a:normAutofit/>
          </a:bodyPr>
          <a:lstStyle/>
          <a:p>
            <a:pPr algn="l"/>
            <a:r>
              <a:rPr lang="en-US" dirty="0" smtClean="0">
                <a:solidFill>
                  <a:schemeClr val="bg1">
                    <a:lumMod val="50000"/>
                  </a:schemeClr>
                </a:solidFill>
              </a:rPr>
              <a:t>What </a:t>
            </a:r>
            <a:r>
              <a:rPr lang="en-US" dirty="0">
                <a:solidFill>
                  <a:schemeClr val="bg1">
                    <a:lumMod val="50000"/>
                  </a:schemeClr>
                </a:solidFill>
              </a:rPr>
              <a:t>is data science</a:t>
            </a:r>
            <a:r>
              <a:rPr lang="en-US" dirty="0" smtClean="0">
                <a:solidFill>
                  <a:schemeClr val="bg1">
                    <a:lumMod val="50000"/>
                  </a:schemeClr>
                </a:solidFill>
              </a:rPr>
              <a:t>?</a:t>
            </a:r>
            <a:r>
              <a:rPr lang="en-US" dirty="0" smtClean="0"/>
              <a:t/>
            </a:r>
            <a:br>
              <a:rPr lang="en-US" dirty="0" smtClean="0"/>
            </a:br>
            <a:r>
              <a:rPr lang="en-US" dirty="0"/>
              <a:t/>
            </a:r>
            <a:br>
              <a:rPr lang="en-US" dirty="0"/>
            </a:br>
            <a:r>
              <a:rPr lang="en-US" dirty="0" smtClean="0">
                <a:solidFill>
                  <a:schemeClr val="bg1">
                    <a:lumMod val="50000"/>
                  </a:schemeClr>
                </a:solidFill>
              </a:rPr>
              <a:t>Misconception of Data science </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a:solidFill>
                  <a:schemeClr val="bg1">
                    <a:lumMod val="50000"/>
                  </a:schemeClr>
                </a:solidFill>
              </a:rPr>
              <a:t>D</a:t>
            </a:r>
            <a:r>
              <a:rPr lang="en-US" dirty="0" smtClean="0">
                <a:solidFill>
                  <a:schemeClr val="bg1">
                    <a:lumMod val="50000"/>
                  </a:schemeClr>
                </a:solidFill>
              </a:rPr>
              <a:t>ata </a:t>
            </a:r>
            <a:r>
              <a:rPr lang="en-US" dirty="0">
                <a:solidFill>
                  <a:schemeClr val="bg1">
                    <a:lumMod val="50000"/>
                  </a:schemeClr>
                </a:solidFill>
              </a:rPr>
              <a:t>science </a:t>
            </a:r>
            <a:r>
              <a:rPr lang="en-US" dirty="0" smtClean="0">
                <a:solidFill>
                  <a:schemeClr val="bg1">
                    <a:lumMod val="50000"/>
                  </a:schemeClr>
                </a:solidFill>
              </a:rPr>
              <a:t>examples</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b="1" dirty="0"/>
              <a:t>Course objectives and </a:t>
            </a:r>
            <a:r>
              <a:rPr lang="en-US" b="1" dirty="0" smtClean="0"/>
              <a:t>Logistics</a:t>
            </a:r>
            <a:r>
              <a:rPr lang="en-US" dirty="0" smtClean="0">
                <a:solidFill>
                  <a:schemeClr val="bg1">
                    <a:lumMod val="50000"/>
                  </a:schemeClr>
                </a:solidFill>
              </a:rPr>
              <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smtClean="0">
                <a:solidFill>
                  <a:schemeClr val="bg1">
                    <a:lumMod val="50000"/>
                  </a:schemeClr>
                </a:solidFill>
              </a:rPr>
              <a:t>Introduction to </a:t>
            </a:r>
            <a:r>
              <a:rPr lang="en-US" dirty="0" err="1" smtClean="0">
                <a:solidFill>
                  <a:schemeClr val="bg1">
                    <a:lumMod val="50000"/>
                  </a:schemeClr>
                </a:solidFill>
              </a:rPr>
              <a:t>Matlab</a:t>
            </a:r>
            <a:endParaRPr lang="en-US" dirty="0">
              <a:solidFill>
                <a:schemeClr val="bg1">
                  <a:lumMod val="50000"/>
                </a:schemeClr>
              </a:solidFill>
            </a:endParaRPr>
          </a:p>
        </p:txBody>
      </p:sp>
    </p:spTree>
    <p:extLst>
      <p:ext uri="{BB962C8B-B14F-4D97-AF65-F5344CB8AC3E}">
        <p14:creationId xmlns:p14="http://schemas.microsoft.com/office/powerpoint/2010/main" val="7770969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normAutofit/>
          </a:bodyPr>
          <a:lstStyle/>
          <a:p>
            <a:r>
              <a:rPr lang="en-US" b="1" dirty="0"/>
              <a:t>Learning objectives of this course</a:t>
            </a:r>
            <a:endParaRPr lang="en-US" dirty="0"/>
          </a:p>
        </p:txBody>
      </p:sp>
      <p:sp>
        <p:nvSpPr>
          <p:cNvPr id="3" name="Content Placeholder 2"/>
          <p:cNvSpPr>
            <a:spLocks noGrp="1"/>
          </p:cNvSpPr>
          <p:nvPr>
            <p:ph idx="1"/>
          </p:nvPr>
        </p:nvSpPr>
        <p:spPr>
          <a:xfrm>
            <a:off x="0" y="1219200"/>
            <a:ext cx="9144000" cy="5638800"/>
          </a:xfrm>
        </p:spPr>
        <p:txBody>
          <a:bodyPr>
            <a:normAutofit fontScale="92500" lnSpcReduction="10000"/>
          </a:bodyPr>
          <a:lstStyle/>
          <a:p>
            <a:pPr marL="0" indent="0">
              <a:buNone/>
            </a:pPr>
            <a:r>
              <a:rPr lang="en-US" dirty="0" smtClean="0"/>
              <a:t>After taking this course, you should…</a:t>
            </a:r>
          </a:p>
          <a:p>
            <a:pPr marL="0" indent="0">
              <a:buNone/>
            </a:pPr>
            <a:endParaRPr lang="en-US" sz="2200" dirty="0" smtClean="0"/>
          </a:p>
          <a:p>
            <a:r>
              <a:rPr lang="en-US" dirty="0" smtClean="0"/>
              <a:t>… </a:t>
            </a:r>
            <a:r>
              <a:rPr lang="en-US" dirty="0"/>
              <a:t>understand the full data science pipeline, and be familiar with </a:t>
            </a:r>
            <a:r>
              <a:rPr lang="en-US" dirty="0" smtClean="0"/>
              <a:t>programming tools </a:t>
            </a:r>
            <a:r>
              <a:rPr lang="en-US" dirty="0"/>
              <a:t>to accomplish the different </a:t>
            </a:r>
            <a:r>
              <a:rPr lang="en-US" dirty="0" smtClean="0"/>
              <a:t>portions</a:t>
            </a:r>
          </a:p>
          <a:p>
            <a:endParaRPr lang="en-US" sz="2200" dirty="0"/>
          </a:p>
          <a:p>
            <a:r>
              <a:rPr lang="en-US" dirty="0"/>
              <a:t>... be able to collect data from unstructured sources and store it using </a:t>
            </a:r>
            <a:r>
              <a:rPr lang="en-US" dirty="0" smtClean="0"/>
              <a:t>appropriate structure</a:t>
            </a:r>
          </a:p>
          <a:p>
            <a:endParaRPr lang="en-US" sz="2200" dirty="0" smtClean="0"/>
          </a:p>
          <a:p>
            <a:r>
              <a:rPr lang="en-US" dirty="0" smtClean="0"/>
              <a:t>... </a:t>
            </a:r>
            <a:r>
              <a:rPr lang="en-US" dirty="0"/>
              <a:t>know to explore and visualize your </a:t>
            </a:r>
            <a:r>
              <a:rPr lang="en-US" dirty="0" smtClean="0"/>
              <a:t>data</a:t>
            </a:r>
          </a:p>
          <a:p>
            <a:endParaRPr lang="en-US" sz="2200" dirty="0"/>
          </a:p>
          <a:p>
            <a:r>
              <a:rPr lang="en-US" dirty="0"/>
              <a:t>... be able to analyze your data rigorously using a variety of </a:t>
            </a:r>
            <a:r>
              <a:rPr lang="en-US" dirty="0" smtClean="0"/>
              <a:t>programming and statistical </a:t>
            </a:r>
            <a:r>
              <a:rPr lang="en-US" dirty="0" smtClean="0"/>
              <a:t>approaches</a:t>
            </a:r>
            <a:endParaRPr lang="en-US" dirty="0"/>
          </a:p>
        </p:txBody>
      </p:sp>
    </p:spTree>
    <p:extLst>
      <p:ext uri="{BB962C8B-B14F-4D97-AF65-F5344CB8AC3E}">
        <p14:creationId xmlns:p14="http://schemas.microsoft.com/office/powerpoint/2010/main" val="21595727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8362"/>
          </a:xfrm>
        </p:spPr>
        <p:txBody>
          <a:bodyPr>
            <a:normAutofit/>
          </a:bodyPr>
          <a:lstStyle/>
          <a:p>
            <a:r>
              <a:rPr lang="en-US" b="1" dirty="0"/>
              <a:t>Topics covered (subject to change)</a:t>
            </a:r>
            <a:endParaRPr lang="en-US" dirty="0"/>
          </a:p>
        </p:txBody>
      </p:sp>
      <p:sp>
        <p:nvSpPr>
          <p:cNvPr id="3" name="Content Placeholder 2"/>
          <p:cNvSpPr>
            <a:spLocks noGrp="1"/>
          </p:cNvSpPr>
          <p:nvPr>
            <p:ph idx="1"/>
          </p:nvPr>
        </p:nvSpPr>
        <p:spPr>
          <a:xfrm>
            <a:off x="0" y="1371601"/>
            <a:ext cx="9144000" cy="5029200"/>
          </a:xfrm>
        </p:spPr>
        <p:txBody>
          <a:bodyPr>
            <a:normAutofit fontScale="92500" lnSpcReduction="10000"/>
          </a:bodyPr>
          <a:lstStyle/>
          <a:p>
            <a:r>
              <a:rPr lang="en-US" b="1" dirty="0"/>
              <a:t>Data collection and management: </a:t>
            </a:r>
            <a:r>
              <a:rPr lang="en-US" dirty="0" smtClean="0"/>
              <a:t>matrices, vectors, graphs </a:t>
            </a:r>
            <a:endParaRPr lang="en-US" dirty="0" smtClean="0"/>
          </a:p>
          <a:p>
            <a:endParaRPr lang="en-US" dirty="0" smtClean="0"/>
          </a:p>
          <a:p>
            <a:r>
              <a:rPr lang="en-US" b="1" dirty="0" smtClean="0"/>
              <a:t>Cleaning up of Data: </a:t>
            </a:r>
            <a:r>
              <a:rPr lang="en-US" dirty="0" smtClean="0"/>
              <a:t>searching for empty fields and then deleting/ replacing with something different</a:t>
            </a:r>
            <a:endParaRPr lang="en-US" dirty="0" smtClean="0"/>
          </a:p>
          <a:p>
            <a:endParaRPr lang="en-US" b="1" dirty="0"/>
          </a:p>
          <a:p>
            <a:r>
              <a:rPr lang="en-US" b="1" dirty="0" smtClean="0"/>
              <a:t>Statistical modeling: </a:t>
            </a:r>
            <a:r>
              <a:rPr lang="en-US" dirty="0" smtClean="0"/>
              <a:t>basic probability </a:t>
            </a:r>
            <a:endParaRPr lang="en-US" dirty="0"/>
          </a:p>
          <a:p>
            <a:endParaRPr lang="en-US" b="1" dirty="0" smtClean="0"/>
          </a:p>
          <a:p>
            <a:r>
              <a:rPr lang="en-US" b="1" dirty="0" smtClean="0"/>
              <a:t>Visualization</a:t>
            </a:r>
            <a:r>
              <a:rPr lang="en-US" b="1" dirty="0"/>
              <a:t>: </a:t>
            </a:r>
            <a:r>
              <a:rPr lang="en-US" dirty="0"/>
              <a:t>basic </a:t>
            </a:r>
            <a:r>
              <a:rPr lang="en-US" dirty="0" smtClean="0"/>
              <a:t>data: visualization, exploration</a:t>
            </a:r>
            <a:r>
              <a:rPr lang="en-US" dirty="0"/>
              <a:t>, </a:t>
            </a:r>
            <a:r>
              <a:rPr lang="en-US" dirty="0" smtClean="0"/>
              <a:t>presentation and interactivity</a:t>
            </a:r>
            <a:endParaRPr lang="en-US" dirty="0"/>
          </a:p>
        </p:txBody>
      </p:sp>
    </p:spTree>
    <p:extLst>
      <p:ext uri="{BB962C8B-B14F-4D97-AF65-F5344CB8AC3E}">
        <p14:creationId xmlns:p14="http://schemas.microsoft.com/office/powerpoint/2010/main" val="3640685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b="1" dirty="0" smtClean="0"/>
              <a:t>Course Philosophy</a:t>
            </a:r>
            <a:endParaRPr lang="en-US" dirty="0"/>
          </a:p>
        </p:txBody>
      </p:sp>
      <p:sp>
        <p:nvSpPr>
          <p:cNvPr id="3" name="Content Placeholder 2"/>
          <p:cNvSpPr>
            <a:spLocks noGrp="1"/>
          </p:cNvSpPr>
          <p:nvPr>
            <p:ph idx="1"/>
          </p:nvPr>
        </p:nvSpPr>
        <p:spPr>
          <a:xfrm>
            <a:off x="0" y="1600200"/>
            <a:ext cx="9144000" cy="4525963"/>
          </a:xfrm>
        </p:spPr>
        <p:txBody>
          <a:bodyPr>
            <a:normAutofit lnSpcReduction="10000"/>
          </a:bodyPr>
          <a:lstStyle/>
          <a:p>
            <a:r>
              <a:rPr lang="en-US" dirty="0"/>
              <a:t>Most of the techniques we will teach in this course </a:t>
            </a:r>
            <a:r>
              <a:rPr lang="en-US" dirty="0" smtClean="0"/>
              <a:t>are </a:t>
            </a:r>
            <a:r>
              <a:rPr lang="en-US" dirty="0"/>
              <a:t>mature tools that you </a:t>
            </a:r>
            <a:r>
              <a:rPr lang="en-US" dirty="0" smtClean="0"/>
              <a:t>can use </a:t>
            </a:r>
            <a:r>
              <a:rPr lang="en-US" dirty="0"/>
              <a:t>in </a:t>
            </a:r>
            <a:r>
              <a:rPr lang="en-US" dirty="0" smtClean="0"/>
              <a:t>practice</a:t>
            </a:r>
          </a:p>
          <a:p>
            <a:endParaRPr lang="en-US" dirty="0"/>
          </a:p>
          <a:p>
            <a:r>
              <a:rPr lang="en-US" dirty="0"/>
              <a:t>T</a:t>
            </a:r>
            <a:r>
              <a:rPr lang="en-US" dirty="0" smtClean="0"/>
              <a:t>he </a:t>
            </a:r>
            <a:r>
              <a:rPr lang="en-US" dirty="0"/>
              <a:t>philosophy of this course is that you will use these tools most </a:t>
            </a:r>
            <a:r>
              <a:rPr lang="en-US" dirty="0" smtClean="0"/>
              <a:t>effectively when </a:t>
            </a:r>
            <a:r>
              <a:rPr lang="en-US" dirty="0"/>
              <a:t>you understand what is going on under the </a:t>
            </a:r>
            <a:r>
              <a:rPr lang="en-US" dirty="0" smtClean="0"/>
              <a:t>hood</a:t>
            </a:r>
          </a:p>
          <a:p>
            <a:endParaRPr lang="en-US" dirty="0"/>
          </a:p>
          <a:p>
            <a:r>
              <a:rPr lang="en-US" dirty="0" smtClean="0"/>
              <a:t>To fully understand the methods </a:t>
            </a:r>
            <a:r>
              <a:rPr lang="en-US" dirty="0" smtClean="0"/>
              <a:t>– you will </a:t>
            </a:r>
            <a:r>
              <a:rPr lang="en-US" dirty="0"/>
              <a:t>also need to </a:t>
            </a:r>
            <a:r>
              <a:rPr lang="en-US" dirty="0" smtClean="0"/>
              <a:t>implement </a:t>
            </a:r>
            <a:r>
              <a:rPr lang="en-US" dirty="0" smtClean="0"/>
              <a:t>them</a:t>
            </a:r>
            <a:endParaRPr lang="en-US" dirty="0"/>
          </a:p>
        </p:txBody>
      </p:sp>
    </p:spTree>
    <p:extLst>
      <p:ext uri="{BB962C8B-B14F-4D97-AF65-F5344CB8AC3E}">
        <p14:creationId xmlns:p14="http://schemas.microsoft.com/office/powerpoint/2010/main" val="28828423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b="1" dirty="0"/>
              <a:t>Recommended </a:t>
            </a:r>
            <a:r>
              <a:rPr lang="en-US" b="1" dirty="0" smtClean="0"/>
              <a:t>Background</a:t>
            </a:r>
            <a:endParaRPr lang="en-US" dirty="0"/>
          </a:p>
        </p:txBody>
      </p:sp>
      <p:sp>
        <p:nvSpPr>
          <p:cNvPr id="3" name="Content Placeholder 2"/>
          <p:cNvSpPr>
            <a:spLocks noGrp="1"/>
          </p:cNvSpPr>
          <p:nvPr>
            <p:ph idx="1"/>
          </p:nvPr>
        </p:nvSpPr>
        <p:spPr>
          <a:xfrm>
            <a:off x="0" y="1600200"/>
            <a:ext cx="9144000" cy="4525963"/>
          </a:xfrm>
        </p:spPr>
        <p:txBody>
          <a:bodyPr>
            <a:normAutofit fontScale="92500"/>
          </a:bodyPr>
          <a:lstStyle/>
          <a:p>
            <a:r>
              <a:rPr lang="en-US" dirty="0"/>
              <a:t>The only formal prerequisite for this course is an intro to programming </a:t>
            </a:r>
            <a:endParaRPr lang="en-US" dirty="0" smtClean="0"/>
          </a:p>
          <a:p>
            <a:endParaRPr lang="en-US" dirty="0"/>
          </a:p>
          <a:p>
            <a:r>
              <a:rPr lang="en-US" dirty="0" smtClean="0"/>
              <a:t>Additionally, it will help if you have some </a:t>
            </a:r>
            <a:r>
              <a:rPr lang="en-US" dirty="0"/>
              <a:t>background in </a:t>
            </a:r>
            <a:r>
              <a:rPr lang="en-US" b="1" dirty="0"/>
              <a:t>probability and statistics, and linear </a:t>
            </a:r>
            <a:r>
              <a:rPr lang="en-US" b="1" dirty="0" smtClean="0"/>
              <a:t>algebra. </a:t>
            </a:r>
            <a:r>
              <a:rPr lang="en-US" dirty="0" smtClean="0"/>
              <a:t>If </a:t>
            </a:r>
            <a:r>
              <a:rPr lang="en-US" dirty="0"/>
              <a:t>you don’t have background in these areas, you may still sign up, but be </a:t>
            </a:r>
            <a:r>
              <a:rPr lang="en-US" dirty="0" smtClean="0"/>
              <a:t>aware that </a:t>
            </a:r>
            <a:r>
              <a:rPr lang="en-US" dirty="0"/>
              <a:t>you will probably need to learn some of these items as the class goes on </a:t>
            </a:r>
            <a:r>
              <a:rPr lang="en-US" dirty="0" smtClean="0"/>
              <a:t>(will </a:t>
            </a:r>
            <a:r>
              <a:rPr lang="en-US" dirty="0"/>
              <a:t>be providing pointers to references)</a:t>
            </a:r>
          </a:p>
        </p:txBody>
      </p:sp>
    </p:spTree>
    <p:extLst>
      <p:ext uri="{BB962C8B-B14F-4D97-AF65-F5344CB8AC3E}">
        <p14:creationId xmlns:p14="http://schemas.microsoft.com/office/powerpoint/2010/main" val="42125230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600"/>
            <a:ext cx="8153400" cy="6324600"/>
          </a:xfrm>
        </p:spPr>
        <p:txBody>
          <a:bodyPr>
            <a:normAutofit/>
          </a:bodyPr>
          <a:lstStyle/>
          <a:p>
            <a:pPr algn="l"/>
            <a:r>
              <a:rPr lang="en-US" b="1" dirty="0" smtClean="0"/>
              <a:t>What </a:t>
            </a:r>
            <a:r>
              <a:rPr lang="en-US" b="1" dirty="0"/>
              <a:t>is data science</a:t>
            </a:r>
            <a:r>
              <a:rPr lang="en-US" b="1" dirty="0" smtClean="0"/>
              <a:t>?</a:t>
            </a:r>
            <a:r>
              <a:rPr lang="en-US" dirty="0" smtClean="0"/>
              <a:t/>
            </a:r>
            <a:br>
              <a:rPr lang="en-US" dirty="0" smtClean="0"/>
            </a:br>
            <a:r>
              <a:rPr lang="en-US" dirty="0"/>
              <a:t/>
            </a:r>
            <a:br>
              <a:rPr lang="en-US" dirty="0"/>
            </a:br>
            <a:r>
              <a:rPr lang="en-US" dirty="0" smtClean="0">
                <a:solidFill>
                  <a:schemeClr val="bg1">
                    <a:lumMod val="50000"/>
                  </a:schemeClr>
                </a:solidFill>
              </a:rPr>
              <a:t>Misconception of Data science </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a:solidFill>
                  <a:schemeClr val="bg1">
                    <a:lumMod val="50000"/>
                  </a:schemeClr>
                </a:solidFill>
              </a:rPr>
              <a:t>D</a:t>
            </a:r>
            <a:r>
              <a:rPr lang="en-US" dirty="0" smtClean="0">
                <a:solidFill>
                  <a:schemeClr val="bg1">
                    <a:lumMod val="50000"/>
                  </a:schemeClr>
                </a:solidFill>
              </a:rPr>
              <a:t>ata </a:t>
            </a:r>
            <a:r>
              <a:rPr lang="en-US" dirty="0">
                <a:solidFill>
                  <a:schemeClr val="bg1">
                    <a:lumMod val="50000"/>
                  </a:schemeClr>
                </a:solidFill>
              </a:rPr>
              <a:t>science </a:t>
            </a:r>
            <a:r>
              <a:rPr lang="en-US" dirty="0" smtClean="0">
                <a:solidFill>
                  <a:schemeClr val="bg1">
                    <a:lumMod val="50000"/>
                  </a:schemeClr>
                </a:solidFill>
              </a:rPr>
              <a:t>examples</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a:solidFill>
                  <a:schemeClr val="bg1">
                    <a:lumMod val="50000"/>
                  </a:schemeClr>
                </a:solidFill>
              </a:rPr>
              <a:t>Course objectives and </a:t>
            </a:r>
            <a:r>
              <a:rPr lang="en-US" dirty="0" smtClean="0">
                <a:solidFill>
                  <a:schemeClr val="bg1">
                    <a:lumMod val="50000"/>
                  </a:schemeClr>
                </a:solidFill>
              </a:rPr>
              <a:t>Logistics</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smtClean="0">
                <a:solidFill>
                  <a:schemeClr val="bg1">
                    <a:lumMod val="50000"/>
                  </a:schemeClr>
                </a:solidFill>
              </a:rPr>
              <a:t>Introduction to </a:t>
            </a:r>
            <a:r>
              <a:rPr lang="en-US" dirty="0" err="1" smtClean="0">
                <a:solidFill>
                  <a:schemeClr val="bg1">
                    <a:lumMod val="50000"/>
                  </a:schemeClr>
                </a:solidFill>
              </a:rPr>
              <a:t>Matlab</a:t>
            </a:r>
            <a:endParaRPr lang="en-US" dirty="0">
              <a:solidFill>
                <a:schemeClr val="bg1">
                  <a:lumMod val="50000"/>
                </a:schemeClr>
              </a:solidFill>
            </a:endParaRPr>
          </a:p>
        </p:txBody>
      </p:sp>
    </p:spTree>
    <p:extLst>
      <p:ext uri="{BB962C8B-B14F-4D97-AF65-F5344CB8AC3E}">
        <p14:creationId xmlns:p14="http://schemas.microsoft.com/office/powerpoint/2010/main" val="4848563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fontScale="90000"/>
          </a:bodyPr>
          <a:lstStyle/>
          <a:p>
            <a:r>
              <a:rPr lang="en-US" b="1" dirty="0"/>
              <a:t>Course materials</a:t>
            </a:r>
            <a:endParaRPr lang="en-US" dirty="0"/>
          </a:p>
        </p:txBody>
      </p:sp>
      <p:sp>
        <p:nvSpPr>
          <p:cNvPr id="3" name="Content Placeholder 2"/>
          <p:cNvSpPr>
            <a:spLocks noGrp="1"/>
          </p:cNvSpPr>
          <p:nvPr>
            <p:ph idx="1"/>
          </p:nvPr>
        </p:nvSpPr>
        <p:spPr>
          <a:xfrm>
            <a:off x="0" y="1295400"/>
            <a:ext cx="9144000" cy="4830763"/>
          </a:xfrm>
        </p:spPr>
        <p:txBody>
          <a:bodyPr>
            <a:normAutofit/>
          </a:bodyPr>
          <a:lstStyle/>
          <a:p>
            <a:r>
              <a:rPr lang="en-US" dirty="0"/>
              <a:t>All course material (slides, notes, lecture videos, </a:t>
            </a:r>
            <a:r>
              <a:rPr lang="en-US" dirty="0" smtClean="0"/>
              <a:t>assignments etc.) will be posted on canvas. </a:t>
            </a:r>
          </a:p>
          <a:p>
            <a:endParaRPr lang="en-US" dirty="0"/>
          </a:p>
          <a:p>
            <a:r>
              <a:rPr lang="en-US" dirty="0" smtClean="0"/>
              <a:t>Course Text Books:</a:t>
            </a:r>
          </a:p>
          <a:p>
            <a:pPr lvl="1"/>
            <a:r>
              <a:rPr lang="en-US" sz="3200" dirty="0"/>
              <a:t>Pattern Classification (2</a:t>
            </a:r>
            <a:r>
              <a:rPr lang="en-US" sz="3200" baseline="30000" dirty="0"/>
              <a:t>nd</a:t>
            </a:r>
            <a:r>
              <a:rPr lang="en-US" sz="3200" dirty="0"/>
              <a:t> Edition) – Richard O. </a:t>
            </a:r>
            <a:r>
              <a:rPr lang="en-US" sz="3200" dirty="0" err="1"/>
              <a:t>Duda</a:t>
            </a:r>
            <a:r>
              <a:rPr lang="en-US" sz="3200" dirty="0"/>
              <a:t>, Peter E. Hart, and G. </a:t>
            </a:r>
            <a:r>
              <a:rPr lang="en-US" sz="3200" dirty="0" smtClean="0"/>
              <a:t>Stork</a:t>
            </a:r>
          </a:p>
          <a:p>
            <a:endParaRPr lang="en-US" dirty="0"/>
          </a:p>
        </p:txBody>
      </p:sp>
    </p:spTree>
    <p:extLst>
      <p:ext uri="{BB962C8B-B14F-4D97-AF65-F5344CB8AC3E}">
        <p14:creationId xmlns:p14="http://schemas.microsoft.com/office/powerpoint/2010/main" val="40048205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normAutofit/>
          </a:bodyPr>
          <a:lstStyle/>
          <a:p>
            <a:r>
              <a:rPr lang="en-US" b="1" dirty="0"/>
              <a:t>Grading </a:t>
            </a:r>
            <a:r>
              <a:rPr lang="en-US" b="1" dirty="0" smtClean="0"/>
              <a:t>(Subject to Change)</a:t>
            </a:r>
            <a:endParaRPr lang="en-US" b="1" dirty="0"/>
          </a:p>
        </p:txBody>
      </p:sp>
      <p:sp>
        <p:nvSpPr>
          <p:cNvPr id="3" name="Content Placeholder 2"/>
          <p:cNvSpPr>
            <a:spLocks noGrp="1"/>
          </p:cNvSpPr>
          <p:nvPr>
            <p:ph idx="1"/>
          </p:nvPr>
        </p:nvSpPr>
        <p:spPr>
          <a:xfrm>
            <a:off x="0" y="1600200"/>
            <a:ext cx="9144000" cy="4525963"/>
          </a:xfrm>
        </p:spPr>
        <p:txBody>
          <a:bodyPr>
            <a:normAutofit/>
          </a:bodyPr>
          <a:lstStyle/>
          <a:p>
            <a:pPr lvl="0"/>
            <a:r>
              <a:rPr lang="en-US" sz="3000" dirty="0" smtClean="0"/>
              <a:t>3 Quizzes</a:t>
            </a:r>
            <a:r>
              <a:rPr lang="en-US" sz="3000" dirty="0"/>
              <a:t> </a:t>
            </a:r>
            <a:r>
              <a:rPr lang="en-US" sz="3000" dirty="0" smtClean="0"/>
              <a:t>@</a:t>
            </a:r>
            <a:r>
              <a:rPr lang="en-US" sz="3000" dirty="0" smtClean="0"/>
              <a:t>33.33</a:t>
            </a:r>
            <a:r>
              <a:rPr lang="en-US" sz="3000" dirty="0" smtClean="0"/>
              <a:t>% </a:t>
            </a:r>
            <a:r>
              <a:rPr lang="en-US" sz="3000" dirty="0" smtClean="0"/>
              <a:t>each                           </a:t>
            </a:r>
            <a:r>
              <a:rPr lang="en-US" sz="3000" dirty="0" smtClean="0"/>
              <a:t>   </a:t>
            </a:r>
            <a:r>
              <a:rPr lang="en-US" sz="3000" dirty="0" smtClean="0"/>
              <a:t>(Total </a:t>
            </a:r>
            <a:r>
              <a:rPr lang="en-US" sz="3000" dirty="0" smtClean="0"/>
              <a:t>100</a:t>
            </a:r>
            <a:r>
              <a:rPr lang="en-US" sz="3000" dirty="0" smtClean="0"/>
              <a:t>%)</a:t>
            </a:r>
            <a:endParaRPr lang="en-US" sz="3000" dirty="0" smtClean="0"/>
          </a:p>
          <a:p>
            <a:pPr marL="0" lvl="0" indent="0">
              <a:buNone/>
            </a:pPr>
            <a:endParaRPr lang="en-US" sz="3000" dirty="0"/>
          </a:p>
        </p:txBody>
      </p:sp>
    </p:spTree>
    <p:extLst>
      <p:ext uri="{BB962C8B-B14F-4D97-AF65-F5344CB8AC3E}">
        <p14:creationId xmlns:p14="http://schemas.microsoft.com/office/powerpoint/2010/main" val="24623048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lstStyle/>
          <a:p>
            <a:r>
              <a:rPr lang="en-US" b="1" dirty="0"/>
              <a:t>Student well-being</a:t>
            </a:r>
            <a:endParaRPr lang="en-US" dirty="0"/>
          </a:p>
        </p:txBody>
      </p:sp>
      <p:sp>
        <p:nvSpPr>
          <p:cNvPr id="3" name="Content Placeholder 2"/>
          <p:cNvSpPr>
            <a:spLocks noGrp="1"/>
          </p:cNvSpPr>
          <p:nvPr>
            <p:ph idx="1"/>
          </p:nvPr>
        </p:nvSpPr>
        <p:spPr>
          <a:xfrm>
            <a:off x="0" y="1066800"/>
            <a:ext cx="9144000" cy="4724400"/>
          </a:xfrm>
        </p:spPr>
        <p:txBody>
          <a:bodyPr>
            <a:normAutofit/>
          </a:bodyPr>
          <a:lstStyle/>
          <a:p>
            <a:r>
              <a:rPr lang="en-US" dirty="0"/>
              <a:t>courses like this </a:t>
            </a:r>
            <a:r>
              <a:rPr lang="en-US" dirty="0" smtClean="0"/>
              <a:t> can be a little stressful , as some of the topics are high-level</a:t>
            </a:r>
          </a:p>
          <a:p>
            <a:endParaRPr lang="en-US" dirty="0"/>
          </a:p>
          <a:p>
            <a:r>
              <a:rPr lang="en-US" dirty="0" smtClean="0"/>
              <a:t>Try to attend every class and ask questions if you don’t understand anything, because if you don’t and try to understand it when you go home from other sources such as the internet etc., the information may be more complicated and difficult to comprehend. </a:t>
            </a:r>
            <a:endParaRPr lang="en-US" dirty="0"/>
          </a:p>
        </p:txBody>
      </p:sp>
    </p:spTree>
    <p:extLst>
      <p:ext uri="{BB962C8B-B14F-4D97-AF65-F5344CB8AC3E}">
        <p14:creationId xmlns:p14="http://schemas.microsoft.com/office/powerpoint/2010/main" val="8914156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600"/>
            <a:ext cx="8153400" cy="6324600"/>
          </a:xfrm>
        </p:spPr>
        <p:txBody>
          <a:bodyPr>
            <a:normAutofit/>
          </a:bodyPr>
          <a:lstStyle/>
          <a:p>
            <a:pPr algn="l"/>
            <a:r>
              <a:rPr lang="en-US" dirty="0" smtClean="0">
                <a:solidFill>
                  <a:schemeClr val="bg1">
                    <a:lumMod val="50000"/>
                  </a:schemeClr>
                </a:solidFill>
              </a:rPr>
              <a:t>What </a:t>
            </a:r>
            <a:r>
              <a:rPr lang="en-US" dirty="0">
                <a:solidFill>
                  <a:schemeClr val="bg1">
                    <a:lumMod val="50000"/>
                  </a:schemeClr>
                </a:solidFill>
              </a:rPr>
              <a:t>is data science</a:t>
            </a:r>
            <a:r>
              <a:rPr lang="en-US" dirty="0" smtClean="0">
                <a:solidFill>
                  <a:schemeClr val="bg1">
                    <a:lumMod val="50000"/>
                  </a:schemeClr>
                </a:solidFill>
              </a:rPr>
              <a:t>?</a:t>
            </a:r>
            <a:r>
              <a:rPr lang="en-US" dirty="0" smtClean="0"/>
              <a:t/>
            </a:r>
            <a:br>
              <a:rPr lang="en-US" dirty="0" smtClean="0"/>
            </a:br>
            <a:r>
              <a:rPr lang="en-US" dirty="0"/>
              <a:t/>
            </a:r>
            <a:br>
              <a:rPr lang="en-US" dirty="0"/>
            </a:br>
            <a:r>
              <a:rPr lang="en-US" dirty="0" smtClean="0">
                <a:solidFill>
                  <a:schemeClr val="bg1">
                    <a:lumMod val="50000"/>
                  </a:schemeClr>
                </a:solidFill>
              </a:rPr>
              <a:t>Misconception of Data science </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a:solidFill>
                  <a:schemeClr val="bg1">
                    <a:lumMod val="50000"/>
                  </a:schemeClr>
                </a:solidFill>
              </a:rPr>
              <a:t>D</a:t>
            </a:r>
            <a:r>
              <a:rPr lang="en-US" dirty="0" smtClean="0">
                <a:solidFill>
                  <a:schemeClr val="bg1">
                    <a:lumMod val="50000"/>
                  </a:schemeClr>
                </a:solidFill>
              </a:rPr>
              <a:t>ata </a:t>
            </a:r>
            <a:r>
              <a:rPr lang="en-US" dirty="0">
                <a:solidFill>
                  <a:schemeClr val="bg1">
                    <a:lumMod val="50000"/>
                  </a:schemeClr>
                </a:solidFill>
              </a:rPr>
              <a:t>science </a:t>
            </a:r>
            <a:r>
              <a:rPr lang="en-US" dirty="0" smtClean="0">
                <a:solidFill>
                  <a:schemeClr val="bg1">
                    <a:lumMod val="50000"/>
                  </a:schemeClr>
                </a:solidFill>
              </a:rPr>
              <a:t>examples</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a:solidFill>
                  <a:schemeClr val="bg1">
                    <a:lumMod val="50000"/>
                  </a:schemeClr>
                </a:solidFill>
              </a:rPr>
              <a:t>Course objectives and </a:t>
            </a:r>
            <a:r>
              <a:rPr lang="en-US" dirty="0" smtClean="0">
                <a:solidFill>
                  <a:schemeClr val="bg1">
                    <a:lumMod val="50000"/>
                  </a:schemeClr>
                </a:solidFill>
              </a:rPr>
              <a:t>Logistics</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b="1" dirty="0" smtClean="0"/>
              <a:t>Introduction to </a:t>
            </a:r>
            <a:r>
              <a:rPr lang="en-US" b="1" dirty="0" err="1" smtClean="0"/>
              <a:t>Matlab</a:t>
            </a:r>
            <a:endParaRPr lang="en-US" b="1" dirty="0"/>
          </a:p>
        </p:txBody>
      </p:sp>
    </p:spTree>
    <p:extLst>
      <p:ext uri="{BB962C8B-B14F-4D97-AF65-F5344CB8AC3E}">
        <p14:creationId xmlns:p14="http://schemas.microsoft.com/office/powerpoint/2010/main" val="27187566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Brief Description of </a:t>
            </a:r>
            <a:r>
              <a:rPr lang="en-US" dirty="0" err="1" smtClean="0"/>
              <a:t>Matlab</a:t>
            </a:r>
            <a:endParaRPr lang="en-US" dirty="0"/>
          </a:p>
        </p:txBody>
      </p:sp>
      <p:sp>
        <p:nvSpPr>
          <p:cNvPr id="8" name="Title 1"/>
          <p:cNvSpPr txBox="1">
            <a:spLocks/>
          </p:cNvSpPr>
          <p:nvPr/>
        </p:nvSpPr>
        <p:spPr>
          <a:xfrm>
            <a:off x="0" y="1219200"/>
            <a:ext cx="9067800" cy="5410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buFont typeface="Arial" pitchFamily="34" charset="0"/>
              <a:buChar char="•"/>
            </a:pPr>
            <a:r>
              <a:rPr lang="en-US" sz="3200" dirty="0" smtClean="0">
                <a:latin typeface="Times New Roman" pitchFamily="18" charset="0"/>
                <a:cs typeface="Times New Roman" pitchFamily="18" charset="0"/>
              </a:rPr>
              <a:t>MATLAB can be taught of as a super – powerful graphing calculator</a:t>
            </a:r>
          </a:p>
          <a:p>
            <a:pPr marL="342900" indent="-342900" algn="l">
              <a:buFont typeface="Arial" pitchFamily="34" charset="0"/>
              <a:buChar char="•"/>
            </a:pPr>
            <a:endParaRPr lang="en-US" sz="1600" dirty="0">
              <a:latin typeface="Times New Roman" pitchFamily="18" charset="0"/>
              <a:cs typeface="Times New Roman" pitchFamily="18" charset="0"/>
            </a:endParaRPr>
          </a:p>
          <a:p>
            <a:pPr marL="342900" indent="-342900" algn="l">
              <a:buFont typeface="Arial" pitchFamily="34" charset="0"/>
              <a:buChar char="•"/>
            </a:pPr>
            <a:r>
              <a:rPr lang="en-US" sz="3200" dirty="0" smtClean="0">
                <a:latin typeface="Times New Roman" pitchFamily="18" charset="0"/>
                <a:cs typeface="Times New Roman" pitchFamily="18" charset="0"/>
              </a:rPr>
              <a:t>In addition  - it is a programming language</a:t>
            </a:r>
          </a:p>
          <a:p>
            <a:pPr algn="l"/>
            <a:r>
              <a:rPr lang="en-US" sz="3200" dirty="0">
                <a:latin typeface="Times New Roman" pitchFamily="18" charset="0"/>
                <a:cs typeface="Times New Roman" pitchFamily="18" charset="0"/>
              </a:rPr>
              <a:t> </a:t>
            </a:r>
            <a:r>
              <a:rPr lang="en-US" sz="3200" dirty="0" smtClean="0">
                <a:latin typeface="Times New Roman" pitchFamily="18" charset="0"/>
                <a:cs typeface="Times New Roman" pitchFamily="18" charset="0"/>
              </a:rPr>
              <a:t>       - MATLAB is an interpreted language, like Java</a:t>
            </a:r>
          </a:p>
          <a:p>
            <a:pPr algn="l"/>
            <a:r>
              <a:rPr lang="en-US" sz="3200" dirty="0">
                <a:latin typeface="Times New Roman" pitchFamily="18" charset="0"/>
                <a:cs typeface="Times New Roman" pitchFamily="18" charset="0"/>
              </a:rPr>
              <a:t> </a:t>
            </a:r>
            <a:r>
              <a:rPr lang="en-US" sz="3200" dirty="0" smtClean="0">
                <a:latin typeface="Times New Roman" pitchFamily="18" charset="0"/>
                <a:cs typeface="Times New Roman" pitchFamily="18" charset="0"/>
              </a:rPr>
              <a:t>       - it is built on the C – programming language</a:t>
            </a:r>
          </a:p>
          <a:p>
            <a:pPr algn="l"/>
            <a:r>
              <a:rPr lang="en-US" sz="3200" dirty="0">
                <a:latin typeface="Times New Roman" pitchFamily="18" charset="0"/>
                <a:cs typeface="Times New Roman" pitchFamily="18" charset="0"/>
              </a:rPr>
              <a:t> </a:t>
            </a:r>
            <a:r>
              <a:rPr lang="en-US" sz="3200" dirty="0" smtClean="0">
                <a:latin typeface="Times New Roman" pitchFamily="18" charset="0"/>
                <a:cs typeface="Times New Roman" pitchFamily="18" charset="0"/>
              </a:rPr>
              <a:t>       - it has a higher level of interpretation than C</a:t>
            </a:r>
          </a:p>
          <a:p>
            <a:pPr algn="l"/>
            <a:r>
              <a:rPr lang="en-US" sz="3200" dirty="0">
                <a:latin typeface="Times New Roman" pitchFamily="18" charset="0"/>
                <a:cs typeface="Times New Roman" pitchFamily="18" charset="0"/>
              </a:rPr>
              <a:t> </a:t>
            </a:r>
            <a:r>
              <a:rPr lang="en-US" sz="3200" dirty="0" smtClean="0">
                <a:latin typeface="Times New Roman" pitchFamily="18" charset="0"/>
                <a:cs typeface="Times New Roman" pitchFamily="18" charset="0"/>
              </a:rPr>
              <a:t>       - Commands (code) are executed line by line</a:t>
            </a:r>
            <a:endParaRPr lang="en-US" sz="3200" dirty="0">
              <a:latin typeface="Times New Roman" pitchFamily="18" charset="0"/>
              <a:cs typeface="Times New Roman" pitchFamily="18" charset="0"/>
            </a:endParaRPr>
          </a:p>
          <a:p>
            <a:pPr algn="l"/>
            <a:endParaRPr lang="en-US" sz="1600" dirty="0" smtClean="0">
              <a:latin typeface="Times New Roman" pitchFamily="18" charset="0"/>
              <a:cs typeface="Times New Roman" pitchFamily="18" charset="0"/>
            </a:endParaRPr>
          </a:p>
          <a:p>
            <a:pPr marL="457200" indent="-457200" algn="l">
              <a:buFont typeface="Arial" pitchFamily="34" charset="0"/>
              <a:buChar char="•"/>
            </a:pPr>
            <a:r>
              <a:rPr lang="en-US" sz="3200" dirty="0" smtClean="0">
                <a:latin typeface="Times New Roman" pitchFamily="18" charset="0"/>
                <a:cs typeface="Times New Roman" pitchFamily="18" charset="0"/>
              </a:rPr>
              <a:t>One of the key features of </a:t>
            </a:r>
            <a:r>
              <a:rPr lang="en-US" sz="3200" dirty="0" err="1" smtClean="0">
                <a:latin typeface="Times New Roman" pitchFamily="18" charset="0"/>
                <a:cs typeface="Times New Roman" pitchFamily="18" charset="0"/>
              </a:rPr>
              <a:t>Matlab</a:t>
            </a:r>
            <a:r>
              <a:rPr lang="en-US" sz="3200" dirty="0" smtClean="0">
                <a:latin typeface="Times New Roman" pitchFamily="18" charset="0"/>
                <a:cs typeface="Times New Roman" pitchFamily="18" charset="0"/>
              </a:rPr>
              <a:t> is its toolboxes – these toolboxes contain many functions on key areas, which make research and prototyping easy</a:t>
            </a:r>
          </a:p>
        </p:txBody>
      </p:sp>
    </p:spTree>
    <p:extLst>
      <p:ext uri="{BB962C8B-B14F-4D97-AF65-F5344CB8AC3E}">
        <p14:creationId xmlns:p14="http://schemas.microsoft.com/office/powerpoint/2010/main" val="34481734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0800" y="2057400"/>
            <a:ext cx="4800600" cy="4191000"/>
          </a:xfrm>
        </p:spPr>
        <p:txBody>
          <a:bodyPr wrap="none">
            <a:noAutofit/>
          </a:bodyPr>
          <a:lstStyle/>
          <a:p>
            <a:pPr algn="l"/>
            <a:r>
              <a:rPr lang="en-US" dirty="0" smtClean="0">
                <a:latin typeface="Times New Roman" pitchFamily="18" charset="0"/>
                <a:cs typeface="Times New Roman" pitchFamily="18" charset="0"/>
              </a:rPr>
              <a:t>- Using </a:t>
            </a:r>
            <a:r>
              <a:rPr lang="en-US" dirty="0" err="1" smtClean="0">
                <a:latin typeface="Times New Roman" pitchFamily="18" charset="0"/>
                <a:cs typeface="Times New Roman" pitchFamily="18" charset="0"/>
              </a:rPr>
              <a:t>Matlab</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Scripts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Variables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Arrays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Matrices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Plotting</a:t>
            </a:r>
            <a:endParaRPr lang="en-US" dirty="0">
              <a:solidFill>
                <a:schemeClr val="bg1">
                  <a:lumMod val="65000"/>
                </a:schemeClr>
              </a:solidFill>
              <a:latin typeface="Times New Roman" pitchFamily="18" charset="0"/>
              <a:cs typeface="Times New Roman" pitchFamily="18" charset="0"/>
            </a:endParaRPr>
          </a:p>
        </p:txBody>
      </p:sp>
      <p:sp>
        <p:nvSpPr>
          <p:cNvPr id="4" name="Title 1"/>
          <p:cNvSpPr txBox="1">
            <a:spLocks/>
          </p:cNvSpPr>
          <p:nvPr/>
        </p:nvSpPr>
        <p:spPr>
          <a:xfrm>
            <a:off x="304800" y="152400"/>
            <a:ext cx="8534400" cy="1066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smtClean="0"/>
              <a:t>Topics Covered:</a:t>
            </a:r>
            <a:endParaRPr lang="en-US" sz="4800" dirty="0"/>
          </a:p>
        </p:txBody>
      </p:sp>
    </p:spTree>
    <p:extLst>
      <p:ext uri="{BB962C8B-B14F-4D97-AF65-F5344CB8AC3E}">
        <p14:creationId xmlns:p14="http://schemas.microsoft.com/office/powerpoint/2010/main" val="33461978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Using </a:t>
            </a:r>
            <a:r>
              <a:rPr lang="en-US" dirty="0" err="1" smtClean="0"/>
              <a:t>Matlab</a:t>
            </a:r>
            <a:r>
              <a:rPr lang="en-US" dirty="0" smtClean="0"/>
              <a:t>: Help</a:t>
            </a:r>
            <a:endParaRPr lang="en-US" dirty="0"/>
          </a:p>
        </p:txBody>
      </p:sp>
      <p:sp>
        <p:nvSpPr>
          <p:cNvPr id="8" name="Title 1"/>
          <p:cNvSpPr txBox="1">
            <a:spLocks/>
          </p:cNvSpPr>
          <p:nvPr/>
        </p:nvSpPr>
        <p:spPr>
          <a:xfrm>
            <a:off x="228600" y="1787410"/>
            <a:ext cx="8915400" cy="385139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3200" dirty="0" smtClean="0">
                <a:latin typeface="Times New Roman" pitchFamily="18" charset="0"/>
                <a:cs typeface="Times New Roman" pitchFamily="18" charset="0"/>
              </a:rPr>
              <a:t>Help Files: This is the probably the most valuable source of information for learning </a:t>
            </a:r>
            <a:r>
              <a:rPr lang="en-US" sz="3200" dirty="0" err="1" smtClean="0">
                <a:latin typeface="Times New Roman" pitchFamily="18" charset="0"/>
                <a:cs typeface="Times New Roman" pitchFamily="18" charset="0"/>
              </a:rPr>
              <a:t>Matlab</a:t>
            </a:r>
            <a:r>
              <a:rPr lang="en-US" sz="3200" dirty="0" smtClean="0">
                <a:latin typeface="Times New Roman" pitchFamily="18" charset="0"/>
                <a:cs typeface="Times New Roman" pitchFamily="18" charset="0"/>
              </a:rPr>
              <a:t> on your own</a:t>
            </a:r>
          </a:p>
          <a:p>
            <a:pPr algn="l"/>
            <a:endParaRPr lang="en-US" sz="1200" dirty="0">
              <a:latin typeface="Times New Roman" pitchFamily="18" charset="0"/>
              <a:cs typeface="Times New Roman" pitchFamily="18" charset="0"/>
            </a:endParaRPr>
          </a:p>
          <a:p>
            <a:pPr marL="457200" indent="-457200" algn="l">
              <a:buFont typeface="Arial" pitchFamily="34" charset="0"/>
              <a:buChar char="•"/>
            </a:pPr>
            <a:r>
              <a:rPr lang="en-US" sz="3200" dirty="0" smtClean="0">
                <a:latin typeface="Times New Roman" pitchFamily="18" charset="0"/>
                <a:cs typeface="Times New Roman" pitchFamily="18" charset="0"/>
              </a:rPr>
              <a:t>Forums: Experts throughout the world provide online help within hours.</a:t>
            </a:r>
          </a:p>
          <a:p>
            <a:pPr marL="457200" indent="-457200" algn="l">
              <a:buFont typeface="Arial" pitchFamily="34" charset="0"/>
              <a:buChar char="•"/>
            </a:pPr>
            <a:endParaRPr lang="en-US" sz="1200" dirty="0">
              <a:latin typeface="Times New Roman" pitchFamily="18" charset="0"/>
              <a:cs typeface="Times New Roman" pitchFamily="18" charset="0"/>
            </a:endParaRPr>
          </a:p>
          <a:p>
            <a:pPr marL="457200" indent="-457200" algn="l">
              <a:buFont typeface="Arial" pitchFamily="34" charset="0"/>
              <a:buChar char="•"/>
            </a:pPr>
            <a:r>
              <a:rPr lang="en-US" sz="3200" dirty="0" smtClean="0">
                <a:latin typeface="Times New Roman" pitchFamily="18" charset="0"/>
                <a:cs typeface="Times New Roman" pitchFamily="18" charset="0"/>
              </a:rPr>
              <a:t>Google – yes a simple Google search may give valuable hits</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830381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Using MATLAB: WORKSPACE</a:t>
            </a:r>
            <a:endParaRPr lang="en-US" dirty="0"/>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957" y="1752600"/>
            <a:ext cx="7606843" cy="5039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txBox="1">
            <a:spLocks/>
          </p:cNvSpPr>
          <p:nvPr/>
        </p:nvSpPr>
        <p:spPr>
          <a:xfrm>
            <a:off x="0" y="1063625"/>
            <a:ext cx="2971800" cy="6889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Times New Roman" pitchFamily="18" charset="0"/>
                <a:cs typeface="Times New Roman" pitchFamily="18" charset="0"/>
              </a:rPr>
              <a:t>Command Window</a:t>
            </a:r>
            <a:endParaRPr lang="en-US" sz="2800" dirty="0">
              <a:latin typeface="Times New Roman" pitchFamily="18" charset="0"/>
              <a:cs typeface="Times New Roman" pitchFamily="18" charset="0"/>
            </a:endParaRPr>
          </a:p>
        </p:txBody>
      </p:sp>
      <p:sp>
        <p:nvSpPr>
          <p:cNvPr id="5" name="Title 1"/>
          <p:cNvSpPr txBox="1">
            <a:spLocks/>
          </p:cNvSpPr>
          <p:nvPr/>
        </p:nvSpPr>
        <p:spPr>
          <a:xfrm>
            <a:off x="7010400" y="987425"/>
            <a:ext cx="2057400" cy="6889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Times New Roman" pitchFamily="18" charset="0"/>
                <a:cs typeface="Times New Roman" pitchFamily="18" charset="0"/>
              </a:rPr>
              <a:t>Workspace</a:t>
            </a:r>
            <a:endParaRPr lang="en-US" sz="2800" dirty="0">
              <a:latin typeface="Times New Roman" pitchFamily="18" charset="0"/>
              <a:cs typeface="Times New Roman" pitchFamily="18" charset="0"/>
            </a:endParaRPr>
          </a:p>
        </p:txBody>
      </p:sp>
      <p:sp>
        <p:nvSpPr>
          <p:cNvPr id="6" name="Title 1"/>
          <p:cNvSpPr txBox="1">
            <a:spLocks/>
          </p:cNvSpPr>
          <p:nvPr/>
        </p:nvSpPr>
        <p:spPr>
          <a:xfrm>
            <a:off x="-23149" y="5029200"/>
            <a:ext cx="1676400" cy="688975"/>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Times New Roman" pitchFamily="18" charset="0"/>
                <a:cs typeface="Times New Roman" pitchFamily="18" charset="0"/>
              </a:rPr>
              <a:t>History</a:t>
            </a:r>
            <a:endParaRPr lang="en-US" sz="2800" dirty="0">
              <a:latin typeface="Times New Roman" pitchFamily="18" charset="0"/>
              <a:cs typeface="Times New Roman" pitchFamily="18" charset="0"/>
            </a:endParaRPr>
          </a:p>
        </p:txBody>
      </p:sp>
      <p:cxnSp>
        <p:nvCxnSpPr>
          <p:cNvPr id="4" name="Straight Arrow Connector 3"/>
          <p:cNvCxnSpPr/>
          <p:nvPr/>
        </p:nvCxnSpPr>
        <p:spPr>
          <a:xfrm>
            <a:off x="815051" y="5718175"/>
            <a:ext cx="1547149" cy="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971800" y="1524000"/>
            <a:ext cx="1851949" cy="251460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328949" y="1524000"/>
            <a:ext cx="0" cy="297180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922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0"/>
            <a:ext cx="8534400" cy="917575"/>
          </a:xfrm>
        </p:spPr>
        <p:txBody>
          <a:bodyPr>
            <a:normAutofit/>
          </a:bodyPr>
          <a:lstStyle/>
          <a:p>
            <a:r>
              <a:rPr lang="en-US" dirty="0" smtClean="0"/>
              <a:t>Using MATLAB: Making Folders</a:t>
            </a:r>
            <a:endParaRPr lang="en-US" dirty="0"/>
          </a:p>
        </p:txBody>
      </p:sp>
      <p:sp>
        <p:nvSpPr>
          <p:cNvPr id="8" name="Title 1"/>
          <p:cNvSpPr txBox="1">
            <a:spLocks/>
          </p:cNvSpPr>
          <p:nvPr/>
        </p:nvSpPr>
        <p:spPr>
          <a:xfrm>
            <a:off x="228600" y="990600"/>
            <a:ext cx="8763000" cy="5867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buFont typeface="Arial" pitchFamily="34" charset="0"/>
              <a:buChar char="•"/>
            </a:pPr>
            <a:r>
              <a:rPr lang="en-US" sz="2800" dirty="0" smtClean="0">
                <a:latin typeface="Times New Roman" pitchFamily="18" charset="0"/>
                <a:cs typeface="Times New Roman" pitchFamily="18" charset="0"/>
              </a:rPr>
              <a:t>Use folders to keep your programs organized</a:t>
            </a:r>
          </a:p>
          <a:p>
            <a:pPr marL="342900" indent="-342900" algn="l">
              <a:buFont typeface="Arial" pitchFamily="34" charset="0"/>
              <a:buChar char="•"/>
            </a:pPr>
            <a:endParaRPr lang="en-US" sz="2000" dirty="0">
              <a:latin typeface="Times New Roman" pitchFamily="18" charset="0"/>
              <a:cs typeface="Times New Roman" pitchFamily="18" charset="0"/>
            </a:endParaRPr>
          </a:p>
          <a:p>
            <a:pPr marL="342900" indent="-342900" algn="l">
              <a:buFont typeface="Arial" pitchFamily="34" charset="0"/>
              <a:buChar char="•"/>
            </a:pPr>
            <a:r>
              <a:rPr lang="en-US" sz="2800" dirty="0" smtClean="0">
                <a:latin typeface="Times New Roman" pitchFamily="18" charset="0"/>
                <a:cs typeface="Times New Roman" pitchFamily="18" charset="0"/>
              </a:rPr>
              <a:t>To make a new folder, click the ‘Browse’ button, next to the ‘Current Directory’ button</a:t>
            </a:r>
          </a:p>
          <a:p>
            <a:pPr marL="342900" indent="-342900" algn="l">
              <a:buFont typeface="Arial" pitchFamily="34" charset="0"/>
              <a:buChar char="•"/>
            </a:pPr>
            <a:endParaRPr lang="en-US" sz="2000" dirty="0" smtClean="0">
              <a:latin typeface="Times New Roman" pitchFamily="18" charset="0"/>
              <a:cs typeface="Times New Roman" pitchFamily="18" charset="0"/>
            </a:endParaRPr>
          </a:p>
          <a:p>
            <a:pPr marL="342900" indent="-342900" algn="l">
              <a:buFont typeface="Arial" pitchFamily="34" charset="0"/>
              <a:buChar char="•"/>
            </a:pPr>
            <a:r>
              <a:rPr lang="en-US" sz="2800" dirty="0" smtClean="0">
                <a:latin typeface="Times New Roman" pitchFamily="18" charset="0"/>
                <a:cs typeface="Times New Roman" pitchFamily="18" charset="0"/>
              </a:rPr>
              <a:t>Click either the ‘Make New Folder’ button, or right click new-folder</a:t>
            </a:r>
            <a:r>
              <a:rPr lang="en-US" sz="2800" b="1" dirty="0" smtClean="0">
                <a:latin typeface="Times New Roman" pitchFamily="18" charset="0"/>
                <a:cs typeface="Times New Roman" pitchFamily="18" charset="0"/>
              </a:rPr>
              <a:t>. Do NOT use spaces</a:t>
            </a:r>
            <a:r>
              <a:rPr lang="en-US" sz="2800" dirty="0" smtClean="0">
                <a:latin typeface="Times New Roman" pitchFamily="18" charset="0"/>
                <a:cs typeface="Times New Roman" pitchFamily="18" charset="0"/>
              </a:rPr>
              <a:t> in the folder names. Name the folder – day1</a:t>
            </a:r>
          </a:p>
          <a:p>
            <a:pPr marL="342900" indent="-342900" algn="l">
              <a:buFont typeface="Arial" pitchFamily="34" charset="0"/>
              <a:buChar char="•"/>
            </a:pPr>
            <a:endParaRPr lang="en-US" sz="2000" dirty="0" smtClean="0">
              <a:latin typeface="Times New Roman" pitchFamily="18" charset="0"/>
              <a:cs typeface="Times New Roman" pitchFamily="18" charset="0"/>
            </a:endParaRPr>
          </a:p>
          <a:p>
            <a:pPr marL="342900" indent="-342900" algn="l">
              <a:buFont typeface="Arial" pitchFamily="34" charset="0"/>
              <a:buChar char="•"/>
            </a:pPr>
            <a:endParaRPr lang="en-US" sz="800" dirty="0" smtClean="0">
              <a:latin typeface="Times New Roman" pitchFamily="18" charset="0"/>
              <a:cs typeface="Times New Roman" pitchFamily="18" charset="0"/>
            </a:endParaRPr>
          </a:p>
          <a:p>
            <a:pPr marL="342900" indent="-342900" algn="l">
              <a:buFont typeface="Arial" pitchFamily="34" charset="0"/>
              <a:buChar char="•"/>
            </a:pPr>
            <a:r>
              <a:rPr lang="en-US" sz="2800" dirty="0">
                <a:latin typeface="Times New Roman" pitchFamily="18" charset="0"/>
                <a:cs typeface="Times New Roman" pitchFamily="18" charset="0"/>
              </a:rPr>
              <a:t>F</a:t>
            </a:r>
            <a:r>
              <a:rPr lang="en-US" sz="2800" dirty="0" smtClean="0">
                <a:latin typeface="Times New Roman" pitchFamily="18" charset="0"/>
                <a:cs typeface="Times New Roman" pitchFamily="18" charset="0"/>
              </a:rPr>
              <a:t>unctions inside the current directory path can be utilized</a:t>
            </a:r>
          </a:p>
          <a:p>
            <a:pPr marL="342900" indent="-342900" algn="l">
              <a:buFont typeface="Arial" pitchFamily="34" charset="0"/>
              <a:buChar char="•"/>
            </a:pPr>
            <a:endParaRPr lang="en-US" sz="2000" dirty="0" smtClean="0">
              <a:latin typeface="Times New Roman" pitchFamily="18" charset="0"/>
              <a:cs typeface="Times New Roman" pitchFamily="18" charset="0"/>
            </a:endParaRPr>
          </a:p>
          <a:p>
            <a:pPr marL="342900" indent="-342900" algn="l">
              <a:buFont typeface="Arial" pitchFamily="34" charset="0"/>
              <a:buChar char="•"/>
            </a:pPr>
            <a:r>
              <a:rPr lang="en-US" sz="2800" dirty="0" smtClean="0">
                <a:latin typeface="Times New Roman" pitchFamily="18" charset="0"/>
                <a:cs typeface="Times New Roman" pitchFamily="18" charset="0"/>
              </a:rPr>
              <a:t>For complicated programs that use functions located outside the path of the current directory, they should be added to the Path. Use File – set path to accomplish this</a:t>
            </a:r>
          </a:p>
        </p:txBody>
      </p:sp>
    </p:spTree>
    <p:extLst>
      <p:ext uri="{BB962C8B-B14F-4D97-AF65-F5344CB8AC3E}">
        <p14:creationId xmlns:p14="http://schemas.microsoft.com/office/powerpoint/2010/main" val="34111752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0800" y="2057400"/>
            <a:ext cx="4800600" cy="4495800"/>
          </a:xfrm>
        </p:spPr>
        <p:txBody>
          <a:bodyPr wrap="none">
            <a:noAutofit/>
          </a:bodyPr>
          <a:lstStyle/>
          <a:p>
            <a:pPr algn="l"/>
            <a:r>
              <a:rPr lang="en-US" dirty="0" smtClean="0">
                <a:solidFill>
                  <a:schemeClr val="bg1">
                    <a:lumMod val="65000"/>
                  </a:schemeClr>
                </a:solidFill>
                <a:latin typeface="Times New Roman" pitchFamily="18" charset="0"/>
                <a:cs typeface="Times New Roman" pitchFamily="18" charset="0"/>
              </a:rPr>
              <a:t>- Using </a:t>
            </a:r>
            <a:r>
              <a:rPr lang="en-US" dirty="0" err="1" smtClean="0">
                <a:solidFill>
                  <a:schemeClr val="bg1">
                    <a:lumMod val="65000"/>
                  </a:schemeClr>
                </a:solidFill>
                <a:latin typeface="Times New Roman" pitchFamily="18" charset="0"/>
                <a:cs typeface="Times New Roman" pitchFamily="18" charset="0"/>
              </a:rPr>
              <a:t>Matlab</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Scripts</a:t>
            </a:r>
            <a:r>
              <a:rPr lang="en-US" dirty="0" smtClean="0">
                <a:solidFill>
                  <a:schemeClr val="bg1">
                    <a:lumMod val="85000"/>
                  </a:schemeClr>
                </a:solidFill>
                <a:latin typeface="Times New Roman" pitchFamily="18" charset="0"/>
                <a:cs typeface="Times New Roman" pitchFamily="18" charset="0"/>
              </a:rPr>
              <a:t/>
            </a:r>
            <a:br>
              <a:rPr lang="en-US" dirty="0" smtClean="0">
                <a:solidFill>
                  <a:schemeClr val="bg1">
                    <a:lumMod val="8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Variables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Arrays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Matrices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Plotting</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Functions</a:t>
            </a:r>
            <a:endParaRPr lang="en-US" dirty="0">
              <a:solidFill>
                <a:schemeClr val="bg1">
                  <a:lumMod val="65000"/>
                </a:schemeClr>
              </a:solidFill>
              <a:latin typeface="Times New Roman" pitchFamily="18" charset="0"/>
              <a:cs typeface="Times New Roman" pitchFamily="18" charset="0"/>
            </a:endParaRPr>
          </a:p>
        </p:txBody>
      </p:sp>
      <p:sp>
        <p:nvSpPr>
          <p:cNvPr id="4" name="Title 1"/>
          <p:cNvSpPr txBox="1">
            <a:spLocks/>
          </p:cNvSpPr>
          <p:nvPr/>
        </p:nvSpPr>
        <p:spPr>
          <a:xfrm>
            <a:off x="304800" y="152400"/>
            <a:ext cx="8534400" cy="1066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smtClean="0"/>
              <a:t>Topics Covered:</a:t>
            </a:r>
            <a:endParaRPr lang="en-US" sz="4800" dirty="0"/>
          </a:p>
        </p:txBody>
      </p:sp>
    </p:spTree>
    <p:extLst>
      <p:ext uri="{BB962C8B-B14F-4D97-AF65-F5344CB8AC3E}">
        <p14:creationId xmlns:p14="http://schemas.microsoft.com/office/powerpoint/2010/main" val="4839391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792162"/>
          </a:xfrm>
        </p:spPr>
        <p:txBody>
          <a:bodyPr/>
          <a:lstStyle/>
          <a:p>
            <a:r>
              <a:rPr lang="en-US" b="1" dirty="0" smtClean="0"/>
              <a:t>What is data science?</a:t>
            </a:r>
            <a:endParaRPr lang="en-US" dirty="0"/>
          </a:p>
        </p:txBody>
      </p:sp>
      <p:sp>
        <p:nvSpPr>
          <p:cNvPr id="3" name="Content Placeholder 2"/>
          <p:cNvSpPr>
            <a:spLocks noGrp="1"/>
          </p:cNvSpPr>
          <p:nvPr>
            <p:ph idx="1"/>
          </p:nvPr>
        </p:nvSpPr>
        <p:spPr>
          <a:xfrm>
            <a:off x="0" y="1265237"/>
            <a:ext cx="9144000" cy="5516563"/>
          </a:xfrm>
        </p:spPr>
        <p:txBody>
          <a:bodyPr>
            <a:normAutofit/>
          </a:bodyPr>
          <a:lstStyle/>
          <a:p>
            <a:r>
              <a:rPr lang="en-US" dirty="0" smtClean="0"/>
              <a:t>Data </a:t>
            </a:r>
            <a:r>
              <a:rPr lang="en-US" dirty="0"/>
              <a:t>science is the application </a:t>
            </a:r>
            <a:r>
              <a:rPr lang="en-US" dirty="0" smtClean="0"/>
              <a:t>of </a:t>
            </a:r>
            <a:r>
              <a:rPr lang="en-US" b="1" dirty="0" smtClean="0"/>
              <a:t>computational </a:t>
            </a:r>
            <a:r>
              <a:rPr lang="en-US" dirty="0"/>
              <a:t>and </a:t>
            </a:r>
            <a:r>
              <a:rPr lang="en-US" b="1" dirty="0" smtClean="0"/>
              <a:t>statistical </a:t>
            </a:r>
            <a:r>
              <a:rPr lang="en-US" dirty="0" smtClean="0"/>
              <a:t>techniques </a:t>
            </a:r>
            <a:r>
              <a:rPr lang="en-US" dirty="0"/>
              <a:t>to address or gain </a:t>
            </a:r>
            <a:r>
              <a:rPr lang="en-US" dirty="0" smtClean="0"/>
              <a:t>insight into </a:t>
            </a:r>
            <a:r>
              <a:rPr lang="en-US" dirty="0"/>
              <a:t>some problem in the </a:t>
            </a:r>
            <a:r>
              <a:rPr lang="en-US" b="1" dirty="0"/>
              <a:t>real </a:t>
            </a:r>
            <a:r>
              <a:rPr lang="en-US" b="1" dirty="0" smtClean="0"/>
              <a:t>world</a:t>
            </a:r>
          </a:p>
          <a:p>
            <a:endParaRPr lang="en-US" b="1" dirty="0"/>
          </a:p>
          <a:p>
            <a:r>
              <a:rPr lang="en-US" dirty="0"/>
              <a:t>Data science = statistics </a:t>
            </a:r>
            <a:r>
              <a:rPr lang="en-US" dirty="0" smtClean="0"/>
              <a:t>+ data </a:t>
            </a:r>
            <a:r>
              <a:rPr lang="en-US" dirty="0"/>
              <a:t>processing </a:t>
            </a:r>
            <a:r>
              <a:rPr lang="en-US" dirty="0" smtClean="0"/>
              <a:t>+ machine </a:t>
            </a:r>
            <a:r>
              <a:rPr lang="en-US" dirty="0"/>
              <a:t>learning </a:t>
            </a:r>
            <a:r>
              <a:rPr lang="en-US" dirty="0" smtClean="0"/>
              <a:t>+ scientific </a:t>
            </a:r>
            <a:r>
              <a:rPr lang="en-US" dirty="0"/>
              <a:t>inquiry </a:t>
            </a:r>
            <a:r>
              <a:rPr lang="en-US" dirty="0" smtClean="0"/>
              <a:t>+ visualization + big data + business </a:t>
            </a:r>
            <a:r>
              <a:rPr lang="en-US" dirty="0"/>
              <a:t>analytics </a:t>
            </a:r>
            <a:r>
              <a:rPr lang="en-US" dirty="0" smtClean="0"/>
              <a:t>+ …</a:t>
            </a:r>
            <a:endParaRPr lang="en-US" dirty="0"/>
          </a:p>
        </p:txBody>
      </p:sp>
    </p:spTree>
    <p:extLst>
      <p:ext uri="{BB962C8B-B14F-4D97-AF65-F5344CB8AC3E}">
        <p14:creationId xmlns:p14="http://schemas.microsoft.com/office/powerpoint/2010/main" val="5216003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Scripts: Overview</a:t>
            </a:r>
            <a:endParaRPr lang="en-US" dirty="0"/>
          </a:p>
        </p:txBody>
      </p:sp>
      <p:sp>
        <p:nvSpPr>
          <p:cNvPr id="8" name="Title 1"/>
          <p:cNvSpPr txBox="1">
            <a:spLocks/>
          </p:cNvSpPr>
          <p:nvPr/>
        </p:nvSpPr>
        <p:spPr>
          <a:xfrm>
            <a:off x="609600" y="1406410"/>
            <a:ext cx="8458200" cy="354659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Scripts Properties:</a:t>
            </a:r>
          </a:p>
          <a:p>
            <a:pPr marL="1371600" lvl="2" indent="-457200">
              <a:buFont typeface="Arial" pitchFamily="34" charset="0"/>
              <a:buChar char="•"/>
            </a:pPr>
            <a:r>
              <a:rPr lang="en-US" sz="2800" dirty="0" smtClean="0">
                <a:latin typeface="Times New Roman" pitchFamily="18" charset="0"/>
                <a:cs typeface="Times New Roman" pitchFamily="18" charset="0"/>
              </a:rPr>
              <a:t>Collection of commands executed in sequence</a:t>
            </a:r>
          </a:p>
          <a:p>
            <a:pPr marL="1371600" lvl="2" indent="-457200">
              <a:buFont typeface="Arial" pitchFamily="34" charset="0"/>
              <a:buChar char="•"/>
            </a:pPr>
            <a:r>
              <a:rPr lang="en-US" sz="2800" dirty="0" smtClean="0">
                <a:latin typeface="Times New Roman" pitchFamily="18" charset="0"/>
                <a:cs typeface="Times New Roman" pitchFamily="18" charset="0"/>
              </a:rPr>
              <a:t>Written in the </a:t>
            </a:r>
            <a:r>
              <a:rPr lang="en-US" sz="2800" dirty="0" err="1" smtClean="0">
                <a:latin typeface="Times New Roman" pitchFamily="18" charset="0"/>
                <a:cs typeface="Times New Roman" pitchFamily="18" charset="0"/>
              </a:rPr>
              <a:t>Matlab</a:t>
            </a:r>
            <a:r>
              <a:rPr lang="en-US" sz="2800" dirty="0" smtClean="0">
                <a:latin typeface="Times New Roman" pitchFamily="18" charset="0"/>
                <a:cs typeface="Times New Roman" pitchFamily="18" charset="0"/>
              </a:rPr>
              <a:t> editor</a:t>
            </a:r>
          </a:p>
          <a:p>
            <a:pPr marL="1371600" lvl="2" indent="-457200">
              <a:buFont typeface="Arial" pitchFamily="34" charset="0"/>
              <a:buChar char="•"/>
            </a:pPr>
            <a:r>
              <a:rPr lang="en-US" sz="2800" dirty="0" smtClean="0">
                <a:latin typeface="Times New Roman" pitchFamily="18" charset="0"/>
                <a:cs typeface="Times New Roman" pitchFamily="18" charset="0"/>
              </a:rPr>
              <a:t>Saved as </a:t>
            </a:r>
            <a:r>
              <a:rPr lang="en-US" sz="2800" dirty="0" err="1" smtClean="0">
                <a:latin typeface="Times New Roman" pitchFamily="18" charset="0"/>
                <a:cs typeface="Times New Roman" pitchFamily="18" charset="0"/>
              </a:rPr>
              <a:t>Matlab</a:t>
            </a:r>
            <a:r>
              <a:rPr lang="en-US" sz="2800" dirty="0" smtClean="0">
                <a:latin typeface="Times New Roman" pitchFamily="18" charset="0"/>
                <a:cs typeface="Times New Roman" pitchFamily="18" charset="0"/>
              </a:rPr>
              <a:t> files (.m extension)</a:t>
            </a:r>
          </a:p>
          <a:p>
            <a:pPr algn="l"/>
            <a:endParaRPr lang="en-US" sz="2800" dirty="0" smtClean="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Creating a Script: </a:t>
            </a:r>
          </a:p>
          <a:p>
            <a:pPr marL="1371600" lvl="2" indent="-457200">
              <a:buFont typeface="Arial" pitchFamily="34" charset="0"/>
              <a:buChar char="•"/>
            </a:pPr>
            <a:r>
              <a:rPr lang="en-US" sz="2800" dirty="0" smtClean="0">
                <a:latin typeface="Times New Roman" pitchFamily="18" charset="0"/>
                <a:cs typeface="Times New Roman" pitchFamily="18" charset="0"/>
              </a:rPr>
              <a:t>file – new script</a:t>
            </a:r>
          </a:p>
          <a:p>
            <a:pPr marL="1371600" lvl="2" indent="-457200">
              <a:buFont typeface="Arial" pitchFamily="34" charset="0"/>
              <a:buChar char="•"/>
            </a:pPr>
            <a:r>
              <a:rPr lang="en-US" sz="2800" dirty="0">
                <a:latin typeface="Times New Roman" pitchFamily="18" charset="0"/>
                <a:cs typeface="Times New Roman" pitchFamily="18" charset="0"/>
              </a:rPr>
              <a:t>C</a:t>
            </a:r>
            <a:r>
              <a:rPr lang="en-US" sz="2800" dirty="0" smtClean="0">
                <a:latin typeface="Times New Roman" pitchFamily="18" charset="0"/>
                <a:cs typeface="Times New Roman" pitchFamily="18" charset="0"/>
              </a:rPr>
              <a:t>lick</a:t>
            </a:r>
            <a:endParaRPr lang="en-US" sz="28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876800"/>
            <a:ext cx="72294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17740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Scripts: the editor</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1114424"/>
            <a:ext cx="9115425" cy="566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8470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Scripts: Making some notes</a:t>
            </a:r>
            <a:endParaRPr lang="en-US" dirty="0"/>
          </a:p>
        </p:txBody>
      </p:sp>
      <p:sp>
        <p:nvSpPr>
          <p:cNvPr id="8" name="Title 1"/>
          <p:cNvSpPr txBox="1">
            <a:spLocks/>
          </p:cNvSpPr>
          <p:nvPr/>
        </p:nvSpPr>
        <p:spPr>
          <a:xfrm>
            <a:off x="152400" y="1219200"/>
            <a:ext cx="8839200" cy="4800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n-US" sz="2800" b="1" dirty="0" smtClean="0"/>
              <a:t>COMMENTS</a:t>
            </a:r>
            <a:endParaRPr lang="en-US" sz="2800" dirty="0"/>
          </a:p>
          <a:p>
            <a:pPr marL="457200" indent="-457200" algn="l">
              <a:buFont typeface="Arial" pitchFamily="34" charset="0"/>
              <a:buChar char="•"/>
            </a:pPr>
            <a:r>
              <a:rPr lang="en-US" sz="2800" dirty="0" smtClean="0"/>
              <a:t>Anything </a:t>
            </a:r>
            <a:r>
              <a:rPr lang="en-US" sz="2800" dirty="0"/>
              <a:t>following a </a:t>
            </a:r>
            <a:r>
              <a:rPr lang="en-US" sz="2800" b="1" dirty="0" smtClean="0">
                <a:solidFill>
                  <a:srgbClr val="FF0000"/>
                </a:solidFill>
              </a:rPr>
              <a:t>%</a:t>
            </a:r>
            <a:r>
              <a:rPr lang="en-US" sz="2800" b="1" dirty="0" smtClean="0"/>
              <a:t> </a:t>
            </a:r>
            <a:r>
              <a:rPr lang="en-US" sz="2800" dirty="0" smtClean="0"/>
              <a:t>is </a:t>
            </a:r>
            <a:r>
              <a:rPr lang="en-US" sz="2800" dirty="0"/>
              <a:t>seen as a </a:t>
            </a:r>
            <a:r>
              <a:rPr lang="en-US" sz="2800" dirty="0" smtClean="0"/>
              <a:t>comment</a:t>
            </a:r>
          </a:p>
          <a:p>
            <a:pPr marL="457200" indent="-457200" algn="l">
              <a:buFont typeface="Arial" pitchFamily="34" charset="0"/>
              <a:buChar char="•"/>
            </a:pPr>
            <a:endParaRPr lang="en-US" sz="1200" dirty="0"/>
          </a:p>
          <a:p>
            <a:pPr marL="457200" indent="-457200" algn="l">
              <a:buFont typeface="Arial" pitchFamily="34" charset="0"/>
              <a:buChar char="•"/>
            </a:pPr>
            <a:r>
              <a:rPr lang="en-US" sz="2800" dirty="0" smtClean="0"/>
              <a:t>The </a:t>
            </a:r>
            <a:r>
              <a:rPr lang="en-US" sz="2800" dirty="0"/>
              <a:t>first contiguous comment becomes the script's help </a:t>
            </a:r>
            <a:r>
              <a:rPr lang="en-US" sz="2800" dirty="0" smtClean="0"/>
              <a:t>file</a:t>
            </a:r>
          </a:p>
          <a:p>
            <a:pPr marL="457200" indent="-457200" algn="l">
              <a:buFont typeface="Arial" pitchFamily="34" charset="0"/>
              <a:buChar char="•"/>
            </a:pPr>
            <a:endParaRPr lang="en-US" sz="1200" dirty="0"/>
          </a:p>
          <a:p>
            <a:pPr marL="457200" indent="-457200" algn="l">
              <a:buFont typeface="Arial" pitchFamily="34" charset="0"/>
              <a:buChar char="•"/>
            </a:pPr>
            <a:r>
              <a:rPr lang="en-US" sz="2800" dirty="0" smtClean="0"/>
              <a:t>Comment </a:t>
            </a:r>
            <a:r>
              <a:rPr lang="en-US" sz="2800" dirty="0"/>
              <a:t>thoroughly to avoid wasting time </a:t>
            </a:r>
            <a:r>
              <a:rPr lang="en-US" sz="2800" dirty="0" smtClean="0"/>
              <a:t>later</a:t>
            </a:r>
          </a:p>
          <a:p>
            <a:pPr marL="457200" indent="-457200" algn="l">
              <a:buFont typeface="Arial" pitchFamily="34" charset="0"/>
              <a:buChar char="•"/>
            </a:pPr>
            <a:endParaRPr lang="en-US" sz="1200" dirty="0"/>
          </a:p>
          <a:p>
            <a:pPr marL="457200" indent="-457200" algn="l">
              <a:buFont typeface="Arial" pitchFamily="34" charset="0"/>
              <a:buChar char="•"/>
            </a:pPr>
            <a:r>
              <a:rPr lang="en-US" sz="2800" dirty="0" smtClean="0"/>
              <a:t>Note </a:t>
            </a:r>
            <a:r>
              <a:rPr lang="en-US" sz="2800" dirty="0"/>
              <a:t>that scripts are somewhat static, since there is no input and no explicit </a:t>
            </a:r>
            <a:r>
              <a:rPr lang="en-US" sz="2800" dirty="0" smtClean="0"/>
              <a:t>output</a:t>
            </a:r>
          </a:p>
          <a:p>
            <a:pPr marL="457200" indent="-457200" algn="l">
              <a:buFont typeface="Arial" pitchFamily="34" charset="0"/>
              <a:buChar char="•"/>
            </a:pPr>
            <a:endParaRPr lang="en-US" sz="1200" dirty="0"/>
          </a:p>
          <a:p>
            <a:pPr marL="457200" indent="-457200" algn="l">
              <a:buFont typeface="Arial" pitchFamily="34" charset="0"/>
              <a:buChar char="•"/>
            </a:pPr>
            <a:r>
              <a:rPr lang="en-US" sz="2800" dirty="0" smtClean="0"/>
              <a:t>All </a:t>
            </a:r>
            <a:r>
              <a:rPr lang="en-US" sz="2800" dirty="0"/>
              <a:t>variables created and modified in a script exist in the workspace even after it has stopped </a:t>
            </a:r>
            <a:r>
              <a:rPr lang="en-US" sz="2800" dirty="0" smtClean="0"/>
              <a:t>running</a:t>
            </a:r>
            <a:endParaRPr lang="en-US" sz="2800" dirty="0"/>
          </a:p>
        </p:txBody>
      </p:sp>
    </p:spTree>
    <p:extLst>
      <p:ext uri="{BB962C8B-B14F-4D97-AF65-F5344CB8AC3E}">
        <p14:creationId xmlns:p14="http://schemas.microsoft.com/office/powerpoint/2010/main" val="25618059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Scripts: Creating &amp; Running</a:t>
            </a:r>
            <a:endParaRPr lang="en-US" dirty="0"/>
          </a:p>
        </p:txBody>
      </p:sp>
      <p:sp>
        <p:nvSpPr>
          <p:cNvPr id="8" name="Title 1"/>
          <p:cNvSpPr txBox="1">
            <a:spLocks/>
          </p:cNvSpPr>
          <p:nvPr/>
        </p:nvSpPr>
        <p:spPr>
          <a:xfrm>
            <a:off x="0" y="1066800"/>
            <a:ext cx="9144000" cy="4648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b="1" dirty="0" smtClean="0">
                <a:latin typeface="Times New Roman" pitchFamily="18" charset="0"/>
                <a:cs typeface="Times New Roman" pitchFamily="18" charset="0"/>
              </a:rPr>
              <a:t>Create </a:t>
            </a:r>
            <a:r>
              <a:rPr lang="en-US" sz="2800" dirty="0" smtClean="0"/>
              <a:t>- Create a new M-file and type the following</a:t>
            </a:r>
          </a:p>
          <a:p>
            <a:pPr algn="l"/>
            <a:r>
              <a:rPr lang="en-US" sz="2800" dirty="0" smtClean="0"/>
              <a:t>         %% </a:t>
            </a:r>
            <a:r>
              <a:rPr lang="en-US" sz="2800" dirty="0"/>
              <a:t>this </a:t>
            </a:r>
            <a:r>
              <a:rPr lang="en-US" sz="2800" dirty="0" smtClean="0"/>
              <a:t>file is similar to a hello </a:t>
            </a:r>
            <a:r>
              <a:rPr lang="en-US" sz="2800" dirty="0"/>
              <a:t>world </a:t>
            </a:r>
            <a:r>
              <a:rPr lang="en-US" sz="2800" dirty="0" smtClean="0"/>
              <a:t>simulation</a:t>
            </a:r>
            <a:endParaRPr lang="en-US" sz="2800" dirty="0"/>
          </a:p>
          <a:p>
            <a:pPr algn="l"/>
            <a:r>
              <a:rPr lang="en-US" sz="2800" dirty="0" smtClean="0"/>
              <a:t>           </a:t>
            </a:r>
            <a:r>
              <a:rPr lang="en-US" sz="2800" dirty="0" err="1" smtClean="0"/>
              <a:t>disp</a:t>
            </a:r>
            <a:r>
              <a:rPr lang="en-US" sz="2800" dirty="0"/>
              <a:t>('I love </a:t>
            </a:r>
            <a:r>
              <a:rPr lang="en-US" sz="2800" dirty="0" err="1"/>
              <a:t>Matlab</a:t>
            </a:r>
            <a:r>
              <a:rPr lang="en-US" sz="2800" dirty="0" smtClean="0"/>
              <a:t>')</a:t>
            </a:r>
          </a:p>
          <a:p>
            <a:pPr algn="l"/>
            <a:endParaRPr lang="en-US" sz="1800" dirty="0" smtClean="0"/>
          </a:p>
          <a:p>
            <a:pPr marL="457200" indent="-457200" algn="l">
              <a:buFont typeface="Arial" pitchFamily="34" charset="0"/>
              <a:buChar char="•"/>
            </a:pPr>
            <a:r>
              <a:rPr lang="en-US" sz="2800" b="1" dirty="0" smtClean="0"/>
              <a:t>Save</a:t>
            </a:r>
            <a:r>
              <a:rPr lang="en-US" sz="2800" dirty="0" smtClean="0"/>
              <a:t> – save the file in the working directory</a:t>
            </a:r>
          </a:p>
          <a:p>
            <a:pPr marL="457200" indent="-457200" algn="l">
              <a:buFont typeface="Arial" pitchFamily="34" charset="0"/>
              <a:buChar char="•"/>
            </a:pPr>
            <a:endParaRPr lang="en-US" sz="1800" dirty="0" smtClean="0"/>
          </a:p>
          <a:p>
            <a:pPr marL="457200" indent="-457200" algn="l">
              <a:buFont typeface="Arial" pitchFamily="34" charset="0"/>
              <a:buChar char="•"/>
            </a:pPr>
            <a:r>
              <a:rPr lang="en-US" sz="2800" b="1" dirty="0" smtClean="0"/>
              <a:t>Run </a:t>
            </a:r>
            <a:r>
              <a:rPr lang="en-US" sz="2800" dirty="0" smtClean="0"/>
              <a:t>– </a:t>
            </a:r>
            <a:r>
              <a:rPr lang="en-US" sz="2800" dirty="0"/>
              <a:t>r</a:t>
            </a:r>
            <a:r>
              <a:rPr lang="en-US" sz="2800" dirty="0" smtClean="0"/>
              <a:t>un the file: click Run (view the Command Window)</a:t>
            </a:r>
          </a:p>
          <a:p>
            <a:pPr algn="l"/>
            <a:r>
              <a:rPr lang="en-US" sz="2800" dirty="0"/>
              <a:t> </a:t>
            </a:r>
            <a:r>
              <a:rPr lang="en-US" sz="2800" dirty="0" smtClean="0"/>
              <a:t>                you can set break points by clicking the line number</a:t>
            </a:r>
          </a:p>
          <a:p>
            <a:pPr marL="457200" indent="-457200" algn="l">
              <a:buFont typeface="Arial" pitchFamily="34" charset="0"/>
              <a:buChar char="•"/>
            </a:pPr>
            <a:endParaRPr lang="en-US" sz="1800" dirty="0"/>
          </a:p>
          <a:p>
            <a:pPr marL="457200" indent="-457200" algn="l">
              <a:buFont typeface="Arial" pitchFamily="34" charset="0"/>
              <a:buChar char="•"/>
            </a:pPr>
            <a:r>
              <a:rPr lang="en-US" sz="2800" b="1" dirty="0" smtClean="0"/>
              <a:t>Open</a:t>
            </a:r>
            <a:r>
              <a:rPr lang="en-US" sz="2800" dirty="0" smtClean="0"/>
              <a:t> – open this file anytime for editing: file - open</a:t>
            </a:r>
          </a:p>
        </p:txBody>
      </p:sp>
    </p:spTree>
    <p:extLst>
      <p:ext uri="{BB962C8B-B14F-4D97-AF65-F5344CB8AC3E}">
        <p14:creationId xmlns:p14="http://schemas.microsoft.com/office/powerpoint/2010/main" val="17576798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0800" y="2057400"/>
            <a:ext cx="4800600" cy="4495800"/>
          </a:xfrm>
        </p:spPr>
        <p:txBody>
          <a:bodyPr wrap="none">
            <a:noAutofit/>
          </a:bodyPr>
          <a:lstStyle/>
          <a:p>
            <a:pPr algn="l"/>
            <a:r>
              <a:rPr lang="en-US" dirty="0" smtClean="0">
                <a:solidFill>
                  <a:schemeClr val="bg1">
                    <a:lumMod val="65000"/>
                  </a:schemeClr>
                </a:solidFill>
                <a:latin typeface="Times New Roman" pitchFamily="18" charset="0"/>
                <a:cs typeface="Times New Roman" pitchFamily="18" charset="0"/>
              </a:rPr>
              <a:t>- Using </a:t>
            </a:r>
            <a:r>
              <a:rPr lang="en-US" dirty="0" err="1" smtClean="0">
                <a:solidFill>
                  <a:schemeClr val="bg1">
                    <a:lumMod val="65000"/>
                  </a:schemeClr>
                </a:solidFill>
                <a:latin typeface="Times New Roman" pitchFamily="18" charset="0"/>
                <a:cs typeface="Times New Roman" pitchFamily="18" charset="0"/>
              </a:rPr>
              <a:t>Matlab</a:t>
            </a:r>
            <a:r>
              <a:rPr lang="en-US" dirty="0" smtClean="0">
                <a:solidFill>
                  <a:schemeClr val="bg1">
                    <a:lumMod val="65000"/>
                  </a:schemeClr>
                </a:solidFill>
                <a:latin typeface="Times New Roman" pitchFamily="18" charset="0"/>
                <a:cs typeface="Times New Roman" pitchFamily="18" charset="0"/>
              </a:rPr>
              <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Scripts</a:t>
            </a:r>
            <a:r>
              <a:rPr lang="en-US" dirty="0" smtClean="0">
                <a:solidFill>
                  <a:schemeClr val="bg1">
                    <a:lumMod val="85000"/>
                  </a:schemeClr>
                </a:solidFill>
                <a:latin typeface="Times New Roman" pitchFamily="18" charset="0"/>
                <a:cs typeface="Times New Roman" pitchFamily="18" charset="0"/>
              </a:rPr>
              <a:t/>
            </a:r>
            <a:br>
              <a:rPr lang="en-US" dirty="0" smtClean="0">
                <a:solidFill>
                  <a:schemeClr val="bg1">
                    <a:lumMod val="85000"/>
                  </a:schemeClr>
                </a:solidFill>
                <a:latin typeface="Times New Roman" pitchFamily="18" charset="0"/>
                <a:cs typeface="Times New Roman" pitchFamily="18" charset="0"/>
              </a:rPr>
            </a:br>
            <a:r>
              <a:rPr lang="en-US" dirty="0" smtClean="0">
                <a:latin typeface="Times New Roman" pitchFamily="18" charset="0"/>
                <a:cs typeface="Times New Roman" pitchFamily="18" charset="0"/>
              </a:rPr>
              <a:t>- Variables</a:t>
            </a:r>
            <a:r>
              <a:rPr lang="en-US" dirty="0" smtClean="0">
                <a:solidFill>
                  <a:schemeClr val="bg1">
                    <a:lumMod val="85000"/>
                  </a:schemeClr>
                </a:solidFill>
                <a:latin typeface="Times New Roman" pitchFamily="18" charset="0"/>
                <a:cs typeface="Times New Roman" pitchFamily="18" charset="0"/>
              </a:rPr>
              <a:t/>
            </a:r>
            <a:br>
              <a:rPr lang="en-US" dirty="0" smtClean="0">
                <a:solidFill>
                  <a:schemeClr val="bg1">
                    <a:lumMod val="8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Arrays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Matrices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Plotting</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Functions</a:t>
            </a:r>
            <a:endParaRPr lang="en-US" dirty="0">
              <a:solidFill>
                <a:schemeClr val="bg1">
                  <a:lumMod val="65000"/>
                </a:schemeClr>
              </a:solidFill>
              <a:latin typeface="Times New Roman" pitchFamily="18" charset="0"/>
              <a:cs typeface="Times New Roman" pitchFamily="18" charset="0"/>
            </a:endParaRPr>
          </a:p>
        </p:txBody>
      </p:sp>
      <p:sp>
        <p:nvSpPr>
          <p:cNvPr id="4" name="Title 1"/>
          <p:cNvSpPr txBox="1">
            <a:spLocks/>
          </p:cNvSpPr>
          <p:nvPr/>
        </p:nvSpPr>
        <p:spPr>
          <a:xfrm>
            <a:off x="304800" y="152400"/>
            <a:ext cx="8534400" cy="1066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smtClean="0"/>
              <a:t>Topics Covered:</a:t>
            </a:r>
            <a:endParaRPr lang="en-US" sz="4800" dirty="0"/>
          </a:p>
        </p:txBody>
      </p:sp>
    </p:spTree>
    <p:extLst>
      <p:ext uri="{BB962C8B-B14F-4D97-AF65-F5344CB8AC3E}">
        <p14:creationId xmlns:p14="http://schemas.microsoft.com/office/powerpoint/2010/main" val="27096179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Variables: Types</a:t>
            </a:r>
            <a:endParaRPr lang="en-US" dirty="0"/>
          </a:p>
        </p:txBody>
      </p:sp>
      <p:sp>
        <p:nvSpPr>
          <p:cNvPr id="8" name="Title 1"/>
          <p:cNvSpPr txBox="1">
            <a:spLocks/>
          </p:cNvSpPr>
          <p:nvPr/>
        </p:nvSpPr>
        <p:spPr>
          <a:xfrm>
            <a:off x="152400" y="1295400"/>
            <a:ext cx="8686800" cy="5334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MATLAB </a:t>
            </a:r>
            <a:r>
              <a:rPr lang="en-US" sz="2800" dirty="0">
                <a:latin typeface="Times New Roman" pitchFamily="18" charset="0"/>
                <a:cs typeface="Times New Roman" pitchFamily="18" charset="0"/>
              </a:rPr>
              <a:t>is a weakly typed language</a:t>
            </a:r>
          </a:p>
          <a:p>
            <a:pPr marL="914400" lvl="1" indent="-457200">
              <a:buFont typeface="Arial" pitchFamily="34" charset="0"/>
              <a:buChar char="•"/>
            </a:pPr>
            <a:r>
              <a:rPr lang="en-US" sz="2800" dirty="0" smtClean="0">
                <a:latin typeface="Times New Roman" pitchFamily="18" charset="0"/>
                <a:cs typeface="Times New Roman" pitchFamily="18" charset="0"/>
              </a:rPr>
              <a:t>No </a:t>
            </a:r>
            <a:r>
              <a:rPr lang="en-US" sz="2800" dirty="0">
                <a:latin typeface="Times New Roman" pitchFamily="18" charset="0"/>
                <a:cs typeface="Times New Roman" pitchFamily="18" charset="0"/>
              </a:rPr>
              <a:t>need to initialize variables</a:t>
            </a:r>
            <a:r>
              <a:rPr lang="en-US" sz="2800" dirty="0" smtClean="0">
                <a:latin typeface="Times New Roman" pitchFamily="18" charset="0"/>
                <a:cs typeface="Times New Roman" pitchFamily="18" charset="0"/>
              </a:rPr>
              <a:t>!</a:t>
            </a:r>
          </a:p>
          <a:p>
            <a:pPr marL="914400" lvl="1" indent="-457200">
              <a:buFont typeface="Arial" pitchFamily="34" charset="0"/>
              <a:buChar char="•"/>
            </a:pPr>
            <a:endParaRPr lang="en-US" sz="12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MATLAB </a:t>
            </a:r>
            <a:r>
              <a:rPr lang="en-US" sz="2800" dirty="0">
                <a:latin typeface="Times New Roman" pitchFamily="18" charset="0"/>
                <a:cs typeface="Times New Roman" pitchFamily="18" charset="0"/>
              </a:rPr>
              <a:t>supports various types, the most often </a:t>
            </a:r>
            <a:r>
              <a:rPr lang="en-US" sz="2800" dirty="0" smtClean="0">
                <a:latin typeface="Times New Roman" pitchFamily="18" charset="0"/>
                <a:cs typeface="Times New Roman" pitchFamily="18" charset="0"/>
              </a:rPr>
              <a:t>used:</a:t>
            </a:r>
            <a:endParaRPr lang="en-US" sz="2800" dirty="0">
              <a:latin typeface="Times New Roman" pitchFamily="18" charset="0"/>
              <a:cs typeface="Times New Roman" pitchFamily="18" charset="0"/>
            </a:endParaRPr>
          </a:p>
          <a:p>
            <a:pPr marL="914400" lvl="1" indent="-457200">
              <a:buFont typeface="Arial" pitchFamily="34" charset="0"/>
              <a:buChar char="•"/>
            </a:pPr>
            <a:r>
              <a:rPr lang="en-US" sz="2800" dirty="0" smtClean="0">
                <a:latin typeface="Times New Roman" pitchFamily="18" charset="0"/>
                <a:cs typeface="Times New Roman" pitchFamily="18" charset="0"/>
              </a:rPr>
              <a:t>64-bit </a:t>
            </a:r>
            <a:r>
              <a:rPr lang="en-US" sz="2800" dirty="0">
                <a:latin typeface="Times New Roman" pitchFamily="18" charset="0"/>
                <a:cs typeface="Times New Roman" pitchFamily="18" charset="0"/>
              </a:rPr>
              <a:t>double (default)</a:t>
            </a:r>
          </a:p>
          <a:p>
            <a:pPr marL="914400" lvl="1" indent="-457200">
              <a:buFont typeface="Arial" pitchFamily="34" charset="0"/>
              <a:buChar char="•"/>
            </a:pPr>
            <a:r>
              <a:rPr lang="en-US" sz="2800" dirty="0" smtClean="0">
                <a:latin typeface="Times New Roman" pitchFamily="18" charset="0"/>
                <a:cs typeface="Times New Roman" pitchFamily="18" charset="0"/>
              </a:rPr>
              <a:t>16-bit </a:t>
            </a:r>
            <a:r>
              <a:rPr lang="en-US" sz="2800" dirty="0">
                <a:latin typeface="Times New Roman" pitchFamily="18" charset="0"/>
                <a:cs typeface="Times New Roman" pitchFamily="18" charset="0"/>
              </a:rPr>
              <a:t>char</a:t>
            </a:r>
          </a:p>
          <a:p>
            <a:pPr algn="l"/>
            <a:endParaRPr lang="en-US" sz="12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Most </a:t>
            </a:r>
            <a:r>
              <a:rPr lang="en-US" sz="2800" dirty="0">
                <a:latin typeface="Times New Roman" pitchFamily="18" charset="0"/>
                <a:cs typeface="Times New Roman" pitchFamily="18" charset="0"/>
              </a:rPr>
              <a:t>variables you’ll deal with will be vectors or matrices of doubles or </a:t>
            </a:r>
            <a:r>
              <a:rPr lang="en-US" sz="2800" dirty="0" smtClean="0">
                <a:latin typeface="Times New Roman" pitchFamily="18" charset="0"/>
                <a:cs typeface="Times New Roman" pitchFamily="18" charset="0"/>
              </a:rPr>
              <a:t>chars</a:t>
            </a:r>
          </a:p>
          <a:p>
            <a:pPr marL="457200" indent="-457200" algn="l">
              <a:buFont typeface="Arial" pitchFamily="34" charset="0"/>
              <a:buChar char="•"/>
            </a:pPr>
            <a:endParaRPr lang="en-US" sz="12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Other </a:t>
            </a:r>
            <a:r>
              <a:rPr lang="en-US" sz="2800" dirty="0">
                <a:latin typeface="Times New Roman" pitchFamily="18" charset="0"/>
                <a:cs typeface="Times New Roman" pitchFamily="18" charset="0"/>
              </a:rPr>
              <a:t>types are also supported: </a:t>
            </a:r>
            <a:r>
              <a:rPr lang="en-US" sz="2800" dirty="0" smtClean="0">
                <a:latin typeface="Times New Roman" pitchFamily="18" charset="0"/>
                <a:cs typeface="Times New Roman" pitchFamily="18" charset="0"/>
              </a:rPr>
              <a:t>complex numbers, </a:t>
            </a:r>
            <a:r>
              <a:rPr lang="en-US" sz="2800" dirty="0">
                <a:latin typeface="Times New Roman" pitchFamily="18" charset="0"/>
                <a:cs typeface="Times New Roman" pitchFamily="18" charset="0"/>
              </a:rPr>
              <a:t>symbolic, 16-bit and 8 bit integers, etc. You will be exposed to all these types through the homework</a:t>
            </a:r>
          </a:p>
        </p:txBody>
      </p:sp>
    </p:spTree>
    <p:extLst>
      <p:ext uri="{BB962C8B-B14F-4D97-AF65-F5344CB8AC3E}">
        <p14:creationId xmlns:p14="http://schemas.microsoft.com/office/powerpoint/2010/main" val="35708803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Variables: Popular Types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728645767"/>
              </p:ext>
            </p:extLst>
          </p:nvPr>
        </p:nvGraphicFramePr>
        <p:xfrm>
          <a:off x="228600" y="1752600"/>
          <a:ext cx="8686800" cy="3861736"/>
        </p:xfrm>
        <a:graphic>
          <a:graphicData uri="http://schemas.openxmlformats.org/drawingml/2006/table">
            <a:tbl>
              <a:tblPr/>
              <a:tblGrid>
                <a:gridCol w="2076450">
                  <a:extLst>
                    <a:ext uri="{9D8B030D-6E8A-4147-A177-3AD203B41FA5}">
                      <a16:colId xmlns:a16="http://schemas.microsoft.com/office/drawing/2014/main" val="20000"/>
                    </a:ext>
                  </a:extLst>
                </a:gridCol>
                <a:gridCol w="2076450">
                  <a:extLst>
                    <a:ext uri="{9D8B030D-6E8A-4147-A177-3AD203B41FA5}">
                      <a16:colId xmlns:a16="http://schemas.microsoft.com/office/drawing/2014/main" val="20001"/>
                    </a:ext>
                  </a:extLst>
                </a:gridCol>
                <a:gridCol w="23241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tblGrid>
              <a:tr h="295583">
                <a:tc>
                  <a:txBody>
                    <a:bodyPr/>
                    <a:lstStyle/>
                    <a:p>
                      <a:pPr algn="l" fontAlgn="base"/>
                      <a:r>
                        <a:rPr lang="en-US" sz="2000" b="0" cap="all" dirty="0">
                          <a:solidFill>
                            <a:srgbClr val="3D3D3D"/>
                          </a:solidFill>
                          <a:effectLst/>
                          <a:latin typeface="inherit"/>
                        </a:rPr>
                        <a:t>DATA TYPE</a:t>
                      </a:r>
                    </a:p>
                  </a:txBody>
                  <a:tcPr marL="4801" marR="4801" marT="4801" marB="4801"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6EEEE"/>
                    </a:solidFill>
                  </a:tcPr>
                </a:tc>
                <a:tc>
                  <a:txBody>
                    <a:bodyPr/>
                    <a:lstStyle/>
                    <a:p>
                      <a:pPr algn="l" fontAlgn="base"/>
                      <a:r>
                        <a:rPr lang="en-US" sz="2000" b="0" cap="all" dirty="0" smtClean="0">
                          <a:solidFill>
                            <a:srgbClr val="3D3D3D"/>
                          </a:solidFill>
                          <a:effectLst/>
                          <a:latin typeface="inherit"/>
                        </a:rPr>
                        <a:t>CLASS </a:t>
                      </a:r>
                      <a:r>
                        <a:rPr lang="en-US" sz="2000" b="0" cap="all" dirty="0">
                          <a:solidFill>
                            <a:srgbClr val="3D3D3D"/>
                          </a:solidFill>
                          <a:effectLst/>
                          <a:latin typeface="inherit"/>
                        </a:rPr>
                        <a:t>NAME</a:t>
                      </a:r>
                    </a:p>
                  </a:txBody>
                  <a:tcPr marL="4801" marR="4801" marT="4801" marB="4801"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6EEEE"/>
                    </a:solidFill>
                  </a:tcPr>
                </a:tc>
                <a:tc>
                  <a:txBody>
                    <a:bodyPr/>
                    <a:lstStyle/>
                    <a:p>
                      <a:pPr algn="l" fontAlgn="base"/>
                      <a:r>
                        <a:rPr lang="en-US" sz="2000" b="0" cap="all">
                          <a:solidFill>
                            <a:srgbClr val="3D3D3D"/>
                          </a:solidFill>
                          <a:effectLst/>
                          <a:latin typeface="inherit"/>
                        </a:rPr>
                        <a:t>EXPLANATION</a:t>
                      </a:r>
                    </a:p>
                  </a:txBody>
                  <a:tcPr marL="4801" marR="4801" marT="4801" marB="4801"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6EEEE"/>
                    </a:solidFill>
                  </a:tcPr>
                </a:tc>
                <a:tc>
                  <a:txBody>
                    <a:bodyPr/>
                    <a:lstStyle/>
                    <a:p>
                      <a:pPr algn="l" fontAlgn="base"/>
                      <a:r>
                        <a:rPr lang="en-US" sz="2000" b="0" cap="all" dirty="0">
                          <a:solidFill>
                            <a:srgbClr val="3D3D3D"/>
                          </a:solidFill>
                          <a:effectLst/>
                          <a:latin typeface="inherit"/>
                        </a:rPr>
                        <a:t>EXAMPLE</a:t>
                      </a:r>
                    </a:p>
                  </a:txBody>
                  <a:tcPr marL="4801" marR="4801" marT="4801" marB="4801"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6EEEE"/>
                    </a:solidFill>
                  </a:tcPr>
                </a:tc>
                <a:extLst>
                  <a:ext uri="{0D108BD9-81ED-4DB2-BD59-A6C34878D82A}">
                    <a16:rowId xmlns:a16="http://schemas.microsoft.com/office/drawing/2014/main" val="10000"/>
                  </a:ext>
                </a:extLst>
              </a:tr>
              <a:tr h="582139">
                <a:tc>
                  <a:txBody>
                    <a:bodyPr/>
                    <a:lstStyle/>
                    <a:p>
                      <a:pPr algn="l" fontAlgn="t"/>
                      <a:r>
                        <a:rPr lang="en-US" sz="2000" b="0">
                          <a:solidFill>
                            <a:srgbClr val="3D3D3D"/>
                          </a:solidFill>
                          <a:effectLst/>
                          <a:latin typeface="inherit"/>
                        </a:rPr>
                        <a:t>Floating-Point Numbers</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dirty="0">
                          <a:solidFill>
                            <a:srgbClr val="3D3D3D"/>
                          </a:solidFill>
                          <a:effectLst/>
                          <a:latin typeface="inherit"/>
                        </a:rPr>
                        <a:t>Single, Double</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dirty="0" smtClean="0">
                          <a:solidFill>
                            <a:srgbClr val="3D3D3D"/>
                          </a:solidFill>
                          <a:effectLst/>
                          <a:latin typeface="inherit"/>
                        </a:rPr>
                        <a:t>default </a:t>
                      </a:r>
                      <a:r>
                        <a:rPr lang="en-US" sz="2000" b="0" dirty="0">
                          <a:solidFill>
                            <a:srgbClr val="3D3D3D"/>
                          </a:solidFill>
                          <a:effectLst/>
                          <a:latin typeface="inherit"/>
                        </a:rPr>
                        <a:t>data type </a:t>
                      </a:r>
                      <a:r>
                        <a:rPr lang="en-US" sz="2000" b="0" dirty="0" smtClean="0">
                          <a:solidFill>
                            <a:srgbClr val="3D3D3D"/>
                          </a:solidFill>
                          <a:effectLst/>
                          <a:latin typeface="inherit"/>
                        </a:rPr>
                        <a:t>-store </a:t>
                      </a:r>
                      <a:r>
                        <a:rPr lang="en-US" sz="2000" b="0" dirty="0">
                          <a:solidFill>
                            <a:srgbClr val="3D3D3D"/>
                          </a:solidFill>
                          <a:effectLst/>
                          <a:latin typeface="inherit"/>
                        </a:rPr>
                        <a:t>real numbers.</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a:solidFill>
                            <a:srgbClr val="3D3D3D"/>
                          </a:solidFill>
                          <a:effectLst/>
                          <a:latin typeface="inherit"/>
                        </a:rPr>
                        <a:t>A = 1.25125</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155251">
                <a:tc>
                  <a:txBody>
                    <a:bodyPr/>
                    <a:lstStyle/>
                    <a:p>
                      <a:pPr algn="l" fontAlgn="t"/>
                      <a:r>
                        <a:rPr lang="en-US" sz="2000" b="0">
                          <a:solidFill>
                            <a:srgbClr val="3D3D3D"/>
                          </a:solidFill>
                          <a:effectLst/>
                          <a:latin typeface="inherit"/>
                        </a:rPr>
                        <a:t>Integers</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a:solidFill>
                            <a:srgbClr val="3D3D3D"/>
                          </a:solidFill>
                          <a:effectLst/>
                          <a:latin typeface="inherit"/>
                        </a:rPr>
                        <a:t>int8, uint8,</a:t>
                      </a:r>
                      <a:br>
                        <a:rPr lang="en-US" sz="2000" b="0">
                          <a:solidFill>
                            <a:srgbClr val="3D3D3D"/>
                          </a:solidFill>
                          <a:effectLst/>
                          <a:latin typeface="inherit"/>
                        </a:rPr>
                      </a:br>
                      <a:r>
                        <a:rPr lang="en-US" sz="2000" b="0">
                          <a:solidFill>
                            <a:srgbClr val="3D3D3D"/>
                          </a:solidFill>
                          <a:effectLst/>
                          <a:latin typeface="inherit"/>
                        </a:rPr>
                        <a:t>int16, uint16,</a:t>
                      </a:r>
                      <a:br>
                        <a:rPr lang="en-US" sz="2000" b="0">
                          <a:solidFill>
                            <a:srgbClr val="3D3D3D"/>
                          </a:solidFill>
                          <a:effectLst/>
                          <a:latin typeface="inherit"/>
                        </a:rPr>
                      </a:br>
                      <a:r>
                        <a:rPr lang="en-US" sz="2000" b="0">
                          <a:solidFill>
                            <a:srgbClr val="3D3D3D"/>
                          </a:solidFill>
                          <a:effectLst/>
                          <a:latin typeface="inherit"/>
                        </a:rPr>
                        <a:t>int32, uint32,</a:t>
                      </a:r>
                      <a:br>
                        <a:rPr lang="en-US" sz="2000" b="0">
                          <a:solidFill>
                            <a:srgbClr val="3D3D3D"/>
                          </a:solidFill>
                          <a:effectLst/>
                          <a:latin typeface="inherit"/>
                        </a:rPr>
                      </a:br>
                      <a:r>
                        <a:rPr lang="en-US" sz="2000" b="0">
                          <a:solidFill>
                            <a:srgbClr val="3D3D3D"/>
                          </a:solidFill>
                          <a:effectLst/>
                          <a:latin typeface="inherit"/>
                        </a:rPr>
                        <a:t>int64, uint64</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dirty="0" smtClean="0">
                          <a:solidFill>
                            <a:srgbClr val="3D3D3D"/>
                          </a:solidFill>
                          <a:effectLst/>
                          <a:latin typeface="inherit"/>
                        </a:rPr>
                        <a:t>"</a:t>
                      </a:r>
                      <a:r>
                        <a:rPr lang="en-US" sz="2000" b="0" dirty="0">
                          <a:solidFill>
                            <a:srgbClr val="3D3D3D"/>
                          </a:solidFill>
                          <a:effectLst/>
                          <a:latin typeface="inherit"/>
                        </a:rPr>
                        <a:t>u" </a:t>
                      </a:r>
                      <a:r>
                        <a:rPr lang="en-US" sz="2000" b="0" dirty="0" smtClean="0">
                          <a:solidFill>
                            <a:srgbClr val="3D3D3D"/>
                          </a:solidFill>
                          <a:effectLst/>
                          <a:latin typeface="inherit"/>
                        </a:rPr>
                        <a:t>- unsigned integers,"</a:t>
                      </a:r>
                      <a:r>
                        <a:rPr lang="en-US" sz="2000" b="0" dirty="0">
                          <a:solidFill>
                            <a:srgbClr val="3D3D3D"/>
                          </a:solidFill>
                          <a:effectLst/>
                          <a:latin typeface="inherit"/>
                        </a:rPr>
                        <a:t>8,16,32,64" </a:t>
                      </a:r>
                      <a:r>
                        <a:rPr lang="en-US" sz="2000" b="0" dirty="0" smtClean="0">
                          <a:solidFill>
                            <a:srgbClr val="3D3D3D"/>
                          </a:solidFill>
                          <a:effectLst/>
                          <a:latin typeface="inherit"/>
                        </a:rPr>
                        <a:t>-number </a:t>
                      </a:r>
                      <a:r>
                        <a:rPr lang="en-US" sz="2000" b="0" dirty="0">
                          <a:solidFill>
                            <a:srgbClr val="3D3D3D"/>
                          </a:solidFill>
                          <a:effectLst/>
                          <a:latin typeface="inherit"/>
                        </a:rPr>
                        <a:t>of bits for storage.</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a:solidFill>
                            <a:srgbClr val="3D3D3D"/>
                          </a:solidFill>
                          <a:effectLst/>
                          <a:latin typeface="inherit"/>
                        </a:rPr>
                        <a:t>A = uint16(256)</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82139">
                <a:tc>
                  <a:txBody>
                    <a:bodyPr/>
                    <a:lstStyle/>
                    <a:p>
                      <a:pPr algn="l" fontAlgn="t"/>
                      <a:r>
                        <a:rPr lang="en-US" sz="2000" b="0">
                          <a:solidFill>
                            <a:srgbClr val="3D3D3D"/>
                          </a:solidFill>
                          <a:effectLst/>
                          <a:latin typeface="inherit"/>
                        </a:rPr>
                        <a:t>Characters and Strings</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a:solidFill>
                            <a:srgbClr val="3D3D3D"/>
                          </a:solidFill>
                          <a:effectLst/>
                          <a:latin typeface="inherit"/>
                        </a:rPr>
                        <a:t>char</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dirty="0" smtClean="0">
                          <a:solidFill>
                            <a:srgbClr val="3D3D3D"/>
                          </a:solidFill>
                          <a:effectLst/>
                          <a:latin typeface="inherit"/>
                        </a:rPr>
                        <a:t>store </a:t>
                      </a:r>
                      <a:r>
                        <a:rPr lang="en-US" sz="2000" b="0" dirty="0">
                          <a:solidFill>
                            <a:srgbClr val="3D3D3D"/>
                          </a:solidFill>
                          <a:effectLst/>
                          <a:latin typeface="inherit"/>
                        </a:rPr>
                        <a:t>text. </a:t>
                      </a:r>
                      <a:r>
                        <a:rPr lang="en-US" sz="2000" b="0" dirty="0" smtClean="0">
                          <a:solidFill>
                            <a:srgbClr val="3D3D3D"/>
                          </a:solidFill>
                          <a:effectLst/>
                          <a:latin typeface="inherit"/>
                        </a:rPr>
                        <a:t>String-array </a:t>
                      </a:r>
                      <a:r>
                        <a:rPr lang="en-US" sz="2000" b="0" dirty="0">
                          <a:solidFill>
                            <a:srgbClr val="3D3D3D"/>
                          </a:solidFill>
                          <a:effectLst/>
                          <a:latin typeface="inherit"/>
                        </a:rPr>
                        <a:t>of </a:t>
                      </a:r>
                      <a:r>
                        <a:rPr lang="en-US" sz="2000" b="0" dirty="0" smtClean="0">
                          <a:solidFill>
                            <a:srgbClr val="3D3D3D"/>
                          </a:solidFill>
                          <a:effectLst/>
                          <a:latin typeface="inherit"/>
                        </a:rPr>
                        <a:t>characters</a:t>
                      </a:r>
                      <a:endParaRPr lang="en-US" sz="2000" b="0" dirty="0">
                        <a:solidFill>
                          <a:srgbClr val="3D3D3D"/>
                        </a:solidFill>
                        <a:effectLst/>
                        <a:latin typeface="inherit"/>
                      </a:endParaRP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a:solidFill>
                            <a:srgbClr val="3D3D3D"/>
                          </a:solidFill>
                          <a:effectLst/>
                          <a:latin typeface="inherit"/>
                        </a:rPr>
                        <a:t>A = 'Hello World'</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95583">
                <a:tc>
                  <a:txBody>
                    <a:bodyPr/>
                    <a:lstStyle/>
                    <a:p>
                      <a:pPr algn="l" fontAlgn="t"/>
                      <a:r>
                        <a:rPr lang="en-US" sz="2000" b="0">
                          <a:solidFill>
                            <a:srgbClr val="3D3D3D"/>
                          </a:solidFill>
                          <a:effectLst/>
                          <a:latin typeface="inherit"/>
                        </a:rPr>
                        <a:t>Boolean</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a:solidFill>
                            <a:srgbClr val="3D3D3D"/>
                          </a:solidFill>
                          <a:effectLst/>
                          <a:latin typeface="inherit"/>
                        </a:rPr>
                        <a:t>logical</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dirty="0" smtClean="0">
                          <a:solidFill>
                            <a:srgbClr val="3D3D3D"/>
                          </a:solidFill>
                          <a:effectLst/>
                          <a:latin typeface="inherit"/>
                        </a:rPr>
                        <a:t>True-1 </a:t>
                      </a:r>
                      <a:r>
                        <a:rPr lang="en-US" sz="2000" b="0" dirty="0">
                          <a:solidFill>
                            <a:srgbClr val="3D3D3D"/>
                          </a:solidFill>
                          <a:effectLst/>
                          <a:latin typeface="inherit"/>
                        </a:rPr>
                        <a:t>or </a:t>
                      </a:r>
                      <a:r>
                        <a:rPr lang="en-US" sz="2000" b="0" dirty="0" smtClean="0">
                          <a:solidFill>
                            <a:srgbClr val="3D3D3D"/>
                          </a:solidFill>
                          <a:effectLst/>
                          <a:latin typeface="inherit"/>
                        </a:rPr>
                        <a:t>false-0</a:t>
                      </a:r>
                      <a:endParaRPr lang="en-US" sz="2000" b="0" dirty="0">
                        <a:solidFill>
                          <a:srgbClr val="3D3D3D"/>
                        </a:solidFill>
                        <a:effectLst/>
                        <a:latin typeface="inherit"/>
                      </a:endParaRP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a:solidFill>
                            <a:srgbClr val="3D3D3D"/>
                          </a:solidFill>
                          <a:effectLst/>
                          <a:latin typeface="inherit"/>
                        </a:rPr>
                        <a:t>A = true;</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95583">
                <a:tc>
                  <a:txBody>
                    <a:bodyPr/>
                    <a:lstStyle/>
                    <a:p>
                      <a:pPr algn="l" fontAlgn="t"/>
                      <a:r>
                        <a:rPr lang="en-US" sz="2000" b="0">
                          <a:solidFill>
                            <a:srgbClr val="3D3D3D"/>
                          </a:solidFill>
                          <a:effectLst/>
                          <a:latin typeface="inherit"/>
                        </a:rPr>
                        <a:t>Structures</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a:solidFill>
                            <a:srgbClr val="3D3D3D"/>
                          </a:solidFill>
                          <a:effectLst/>
                          <a:latin typeface="inherit"/>
                        </a:rPr>
                        <a:t>struct</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dirty="0" smtClean="0">
                          <a:solidFill>
                            <a:srgbClr val="3D3D3D"/>
                          </a:solidFill>
                          <a:effectLst/>
                          <a:latin typeface="inherit"/>
                        </a:rPr>
                        <a:t>different data types</a:t>
                      </a:r>
                      <a:endParaRPr lang="en-US" sz="2000" b="0" dirty="0">
                        <a:solidFill>
                          <a:srgbClr val="3D3D3D"/>
                        </a:solidFill>
                        <a:effectLst/>
                        <a:latin typeface="inherit"/>
                      </a:endParaRP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2000" b="0" dirty="0">
                          <a:solidFill>
                            <a:srgbClr val="3D3D3D"/>
                          </a:solidFill>
                          <a:effectLst/>
                          <a:latin typeface="inherit"/>
                        </a:rPr>
                        <a:t>A = </a:t>
                      </a:r>
                      <a:r>
                        <a:rPr lang="en-US" sz="2000" b="0" dirty="0" err="1">
                          <a:solidFill>
                            <a:srgbClr val="3D3D3D"/>
                          </a:solidFill>
                          <a:effectLst/>
                          <a:latin typeface="inherit"/>
                        </a:rPr>
                        <a:t>struct</a:t>
                      </a:r>
                      <a:r>
                        <a:rPr lang="en-US" sz="2000" b="0" dirty="0">
                          <a:solidFill>
                            <a:srgbClr val="3D3D3D"/>
                          </a:solidFill>
                          <a:effectLst/>
                          <a:latin typeface="inherit"/>
                        </a:rPr>
                        <a:t>('Name', </a:t>
                      </a:r>
                    </a:p>
                  </a:txBody>
                  <a:tcPr marL="4801" marR="4801" marT="4801" marB="4801">
                    <a:lnL>
                      <a:noFill/>
                    </a:lnL>
                    <a:lnR>
                      <a:noFill/>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451324">
                <a:tc>
                  <a:txBody>
                    <a:bodyPr/>
                    <a:lstStyle/>
                    <a:p>
                      <a:pPr algn="l" fontAlgn="t"/>
                      <a:r>
                        <a:rPr lang="en-US" sz="2000" b="0">
                          <a:solidFill>
                            <a:srgbClr val="3D3D3D"/>
                          </a:solidFill>
                          <a:effectLst/>
                          <a:latin typeface="inherit"/>
                        </a:rPr>
                        <a:t>Cell Arrays</a:t>
                      </a:r>
                    </a:p>
                  </a:txBody>
                  <a:tcPr marL="4801" marR="4801" marT="4801" marB="4801">
                    <a:lnL>
                      <a:noFill/>
                    </a:lnL>
                    <a:lnR>
                      <a:noFill/>
                    </a:lnR>
                    <a:lnT w="6350"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2000" b="0">
                          <a:solidFill>
                            <a:srgbClr val="3D3D3D"/>
                          </a:solidFill>
                          <a:effectLst/>
                          <a:latin typeface="inherit"/>
                        </a:rPr>
                        <a:t>cell</a:t>
                      </a:r>
                    </a:p>
                  </a:txBody>
                  <a:tcPr marL="4801" marR="4801" marT="4801" marB="4801">
                    <a:lnL>
                      <a:noFill/>
                    </a:lnL>
                    <a:lnR>
                      <a:noFill/>
                    </a:lnR>
                    <a:lnT w="6350"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2000" b="0" dirty="0" smtClean="0">
                          <a:solidFill>
                            <a:srgbClr val="3D3D3D"/>
                          </a:solidFill>
                          <a:effectLst/>
                          <a:latin typeface="inherit"/>
                        </a:rPr>
                        <a:t>dif.</a:t>
                      </a:r>
                      <a:r>
                        <a:rPr lang="en-US" sz="2000" b="0" baseline="0" dirty="0" smtClean="0">
                          <a:solidFill>
                            <a:srgbClr val="3D3D3D"/>
                          </a:solidFill>
                          <a:effectLst/>
                          <a:latin typeface="inherit"/>
                        </a:rPr>
                        <a:t> data </a:t>
                      </a:r>
                      <a:r>
                        <a:rPr lang="en-US" sz="2000" b="0" dirty="0" smtClean="0">
                          <a:solidFill>
                            <a:srgbClr val="3D3D3D"/>
                          </a:solidFill>
                          <a:effectLst/>
                          <a:latin typeface="inherit"/>
                        </a:rPr>
                        <a:t>lengths</a:t>
                      </a:r>
                      <a:endParaRPr lang="en-US" sz="2000" b="0" dirty="0">
                        <a:solidFill>
                          <a:srgbClr val="3D3D3D"/>
                        </a:solidFill>
                        <a:effectLst/>
                        <a:latin typeface="inherit"/>
                      </a:endParaRPr>
                    </a:p>
                  </a:txBody>
                  <a:tcPr marL="4801" marR="4801" marT="4801" marB="4801">
                    <a:lnL>
                      <a:noFill/>
                    </a:lnL>
                    <a:lnR>
                      <a:noFill/>
                    </a:lnR>
                    <a:lnT w="6350"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sz="2000" b="0" dirty="0">
                          <a:solidFill>
                            <a:srgbClr val="3D3D3D"/>
                          </a:solidFill>
                          <a:effectLst/>
                          <a:latin typeface="inherit"/>
                        </a:rPr>
                        <a:t>A = cell(2)</a:t>
                      </a:r>
                    </a:p>
                  </a:txBody>
                  <a:tcPr marL="4801" marR="4801" marT="4801" marB="4801">
                    <a:lnL>
                      <a:noFill/>
                    </a:lnL>
                    <a:lnR>
                      <a:noFill/>
                    </a:lnR>
                    <a:lnT w="635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3679224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Variables: Naming</a:t>
            </a:r>
            <a:endParaRPr lang="en-US" dirty="0"/>
          </a:p>
        </p:txBody>
      </p:sp>
      <p:sp>
        <p:nvSpPr>
          <p:cNvPr id="8" name="Title 1"/>
          <p:cNvSpPr txBox="1">
            <a:spLocks/>
          </p:cNvSpPr>
          <p:nvPr/>
        </p:nvSpPr>
        <p:spPr>
          <a:xfrm>
            <a:off x="228600" y="1066800"/>
            <a:ext cx="8686800" cy="571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create a variable, simply assign a value to a name:</a:t>
            </a: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var1=3.14</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 </a:t>
            </a:r>
            <a:r>
              <a:rPr lang="en-US" sz="2800" b="1" dirty="0" err="1" smtClean="0">
                <a:latin typeface="Times New Roman" pitchFamily="18" charset="0"/>
                <a:cs typeface="Times New Roman" pitchFamily="18" charset="0"/>
              </a:rPr>
              <a:t>myString</a:t>
            </a:r>
            <a:r>
              <a:rPr lang="en-US" sz="2800" b="1" dirty="0" smtClean="0">
                <a:latin typeface="Times New Roman" pitchFamily="18" charset="0"/>
                <a:cs typeface="Times New Roman" pitchFamily="18" charset="0"/>
              </a:rPr>
              <a:t> = ‘</a:t>
            </a:r>
            <a:r>
              <a:rPr lang="en-US" sz="2800" b="1" dirty="0">
                <a:latin typeface="Times New Roman" pitchFamily="18" charset="0"/>
                <a:cs typeface="Times New Roman" pitchFamily="18" charset="0"/>
              </a:rPr>
              <a:t>hello world’</a:t>
            </a:r>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Variable </a:t>
            </a:r>
            <a:r>
              <a:rPr lang="en-US" sz="2800" dirty="0">
                <a:latin typeface="Times New Roman" pitchFamily="18" charset="0"/>
                <a:cs typeface="Times New Roman" pitchFamily="18" charset="0"/>
              </a:rPr>
              <a:t>names</a:t>
            </a:r>
          </a:p>
          <a:p>
            <a:pPr marL="914400" lvl="1" indent="-457200">
              <a:buFont typeface="Arial" pitchFamily="34" charset="0"/>
              <a:buChar char="•"/>
            </a:pPr>
            <a:r>
              <a:rPr lang="en-US" sz="2800" dirty="0" smtClean="0">
                <a:latin typeface="Times New Roman" pitchFamily="18" charset="0"/>
                <a:cs typeface="Times New Roman" pitchFamily="18" charset="0"/>
              </a:rPr>
              <a:t>first </a:t>
            </a:r>
            <a:r>
              <a:rPr lang="en-US" sz="2800" dirty="0">
                <a:latin typeface="Times New Roman" pitchFamily="18" charset="0"/>
                <a:cs typeface="Times New Roman" pitchFamily="18" charset="0"/>
              </a:rPr>
              <a:t>character must be a </a:t>
            </a:r>
            <a:r>
              <a:rPr lang="en-US" sz="2800" dirty="0" smtClean="0">
                <a:latin typeface="Times New Roman" pitchFamily="18" charset="0"/>
                <a:cs typeface="Times New Roman" pitchFamily="18" charset="0"/>
              </a:rPr>
              <a:t>LETTER</a:t>
            </a:r>
          </a:p>
          <a:p>
            <a:pPr marL="914400" lvl="1" indent="-457200">
              <a:buFont typeface="Arial" pitchFamily="34" charset="0"/>
              <a:buChar char="•"/>
            </a:pPr>
            <a:r>
              <a:rPr lang="en-US" sz="2800" dirty="0" smtClean="0">
                <a:latin typeface="Times New Roman" pitchFamily="18" charset="0"/>
                <a:cs typeface="Times New Roman" pitchFamily="18" charset="0"/>
              </a:rPr>
              <a:t>after </a:t>
            </a:r>
            <a:r>
              <a:rPr lang="en-US" sz="2800" dirty="0">
                <a:latin typeface="Times New Roman" pitchFamily="18" charset="0"/>
                <a:cs typeface="Times New Roman" pitchFamily="18" charset="0"/>
              </a:rPr>
              <a:t>that, any combination of letters, numbers and </a:t>
            </a:r>
            <a:r>
              <a:rPr lang="en-US" sz="2800" dirty="0" smtClean="0">
                <a:latin typeface="Times New Roman" pitchFamily="18" charset="0"/>
                <a:cs typeface="Times New Roman" pitchFamily="18" charset="0"/>
              </a:rPr>
              <a:t>_</a:t>
            </a:r>
          </a:p>
          <a:p>
            <a:pPr marL="914400" lvl="1" indent="-457200">
              <a:buFont typeface="Arial" pitchFamily="34" charset="0"/>
              <a:buChar char="•"/>
            </a:pPr>
            <a:r>
              <a:rPr lang="en-US" sz="2800" dirty="0" smtClean="0">
                <a:latin typeface="Times New Roman" pitchFamily="18" charset="0"/>
                <a:cs typeface="Times New Roman" pitchFamily="18" charset="0"/>
              </a:rPr>
              <a:t>CASE </a:t>
            </a:r>
            <a:r>
              <a:rPr lang="en-US" sz="2800" dirty="0">
                <a:latin typeface="Times New Roman" pitchFamily="18" charset="0"/>
                <a:cs typeface="Times New Roman" pitchFamily="18" charset="0"/>
              </a:rPr>
              <a:t>SENSITIVE! (</a:t>
            </a:r>
            <a:r>
              <a:rPr lang="en-US" sz="2800" b="1" dirty="0">
                <a:latin typeface="Times New Roman" pitchFamily="18" charset="0"/>
                <a:cs typeface="Times New Roman" pitchFamily="18" charset="0"/>
              </a:rPr>
              <a:t>var1</a:t>
            </a:r>
            <a:r>
              <a:rPr lang="en-US" sz="2800" dirty="0">
                <a:latin typeface="Times New Roman" pitchFamily="18" charset="0"/>
                <a:cs typeface="Times New Roman" pitchFamily="18" charset="0"/>
              </a:rPr>
              <a:t>is different from </a:t>
            </a:r>
            <a:r>
              <a:rPr lang="en-US" sz="2800" b="1" dirty="0">
                <a:latin typeface="Times New Roman" pitchFamily="18" charset="0"/>
                <a:cs typeface="Times New Roman" pitchFamily="18" charset="0"/>
              </a:rPr>
              <a:t>Var1</a:t>
            </a:r>
            <a:r>
              <a:rPr lang="en-US" sz="2800" dirty="0">
                <a:latin typeface="Times New Roman" pitchFamily="18" charset="0"/>
                <a:cs typeface="Times New Roman" pitchFamily="18" charset="0"/>
              </a:rPr>
              <a:t>) </a:t>
            </a:r>
          </a:p>
          <a:p>
            <a:pPr marL="457200" indent="-457200" algn="l">
              <a:buFont typeface="Arial" pitchFamily="34" charset="0"/>
              <a:buChar char="•"/>
            </a:pPr>
            <a:r>
              <a:rPr lang="en-US" sz="2800" dirty="0" smtClean="0">
                <a:latin typeface="Times New Roman" pitchFamily="18" charset="0"/>
                <a:cs typeface="Times New Roman" pitchFamily="18" charset="0"/>
              </a:rPr>
              <a:t>Built-in </a:t>
            </a:r>
            <a:r>
              <a:rPr lang="en-US" sz="2800" dirty="0">
                <a:latin typeface="Times New Roman" pitchFamily="18" charset="0"/>
                <a:cs typeface="Times New Roman" pitchFamily="18" charset="0"/>
              </a:rPr>
              <a:t>variables. Don’t use these names!</a:t>
            </a:r>
          </a:p>
          <a:p>
            <a:pPr marL="914400" lvl="1" indent="-457200">
              <a:buFont typeface="Arial" pitchFamily="34" charset="0"/>
              <a:buChar char="•"/>
            </a:pPr>
            <a:r>
              <a:rPr lang="en-US" sz="2800" b="1" dirty="0" smtClean="0">
                <a:latin typeface="Times New Roman" pitchFamily="18" charset="0"/>
                <a:cs typeface="Times New Roman" pitchFamily="18" charset="0"/>
              </a:rPr>
              <a:t>i </a:t>
            </a:r>
            <a:r>
              <a:rPr lang="en-US" sz="2800" dirty="0" smtClean="0">
                <a:latin typeface="Times New Roman" pitchFamily="18" charset="0"/>
                <a:cs typeface="Times New Roman" pitchFamily="18" charset="0"/>
              </a:rPr>
              <a:t>and </a:t>
            </a:r>
            <a:r>
              <a:rPr lang="en-US" sz="2800" b="1" dirty="0" smtClean="0">
                <a:latin typeface="Times New Roman" pitchFamily="18" charset="0"/>
                <a:cs typeface="Times New Roman" pitchFamily="18" charset="0"/>
              </a:rPr>
              <a:t>j </a:t>
            </a:r>
            <a:r>
              <a:rPr lang="en-US" sz="2800" dirty="0" smtClean="0">
                <a:latin typeface="Times New Roman" pitchFamily="18" charset="0"/>
                <a:cs typeface="Times New Roman" pitchFamily="18" charset="0"/>
              </a:rPr>
              <a:t>can </a:t>
            </a:r>
            <a:r>
              <a:rPr lang="en-US" sz="2800" dirty="0">
                <a:latin typeface="Times New Roman" pitchFamily="18" charset="0"/>
                <a:cs typeface="Times New Roman" pitchFamily="18" charset="0"/>
              </a:rPr>
              <a:t>be used to indicate complex </a:t>
            </a:r>
            <a:r>
              <a:rPr lang="en-US" sz="2800" dirty="0" smtClean="0">
                <a:latin typeface="Times New Roman" pitchFamily="18" charset="0"/>
                <a:cs typeface="Times New Roman" pitchFamily="18" charset="0"/>
              </a:rPr>
              <a:t>numbers</a:t>
            </a:r>
          </a:p>
          <a:p>
            <a:pPr marL="914400" lvl="1" indent="-457200">
              <a:buFont typeface="Arial" pitchFamily="34" charset="0"/>
              <a:buChar char="•"/>
            </a:pPr>
            <a:r>
              <a:rPr lang="en-US" sz="2800" b="1" dirty="0">
                <a:latin typeface="Times New Roman" pitchFamily="18" charset="0"/>
                <a:cs typeface="Times New Roman" pitchFamily="18" charset="0"/>
              </a:rPr>
              <a:t>p</a:t>
            </a:r>
            <a:r>
              <a:rPr lang="en-US" sz="2800" b="1" dirty="0" smtClean="0">
                <a:latin typeface="Times New Roman" pitchFamily="18" charset="0"/>
                <a:cs typeface="Times New Roman" pitchFamily="18" charset="0"/>
              </a:rPr>
              <a:t>i </a:t>
            </a:r>
            <a:r>
              <a:rPr lang="en-US" sz="2800" dirty="0" smtClean="0">
                <a:latin typeface="Times New Roman" pitchFamily="18" charset="0"/>
                <a:cs typeface="Times New Roman" pitchFamily="18" charset="0"/>
              </a:rPr>
              <a:t>has </a:t>
            </a:r>
            <a:r>
              <a:rPr lang="en-US" sz="2800" dirty="0">
                <a:latin typeface="Times New Roman" pitchFamily="18" charset="0"/>
                <a:cs typeface="Times New Roman" pitchFamily="18" charset="0"/>
              </a:rPr>
              <a:t>the value </a:t>
            </a:r>
            <a:r>
              <a:rPr lang="en-US" sz="2800" dirty="0" smtClean="0">
                <a:latin typeface="Times New Roman" pitchFamily="18" charset="0"/>
                <a:cs typeface="Times New Roman" pitchFamily="18" charset="0"/>
              </a:rPr>
              <a:t>3.1415926…</a:t>
            </a:r>
          </a:p>
          <a:p>
            <a:pPr marL="914400" lvl="1" indent="-457200">
              <a:buFont typeface="Arial" pitchFamily="34" charset="0"/>
              <a:buChar char="•"/>
            </a:pPr>
            <a:r>
              <a:rPr lang="en-US" sz="2800" b="1" dirty="0" err="1">
                <a:latin typeface="Times New Roman" pitchFamily="18" charset="0"/>
                <a:cs typeface="Times New Roman" pitchFamily="18" charset="0"/>
              </a:rPr>
              <a:t>a</a:t>
            </a:r>
            <a:r>
              <a:rPr lang="en-US" sz="2800" b="1" dirty="0" err="1" smtClean="0">
                <a:latin typeface="Times New Roman" pitchFamily="18" charset="0"/>
                <a:cs typeface="Times New Roman" pitchFamily="18" charset="0"/>
              </a:rPr>
              <a:t>ns</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stores </a:t>
            </a:r>
            <a:r>
              <a:rPr lang="en-US" sz="2800" dirty="0">
                <a:latin typeface="Times New Roman" pitchFamily="18" charset="0"/>
                <a:cs typeface="Times New Roman" pitchFamily="18" charset="0"/>
              </a:rPr>
              <a:t>the last unassigned value </a:t>
            </a:r>
            <a:r>
              <a:rPr lang="en-US" sz="2800" dirty="0" smtClean="0">
                <a:latin typeface="Times New Roman" pitchFamily="18" charset="0"/>
                <a:cs typeface="Times New Roman" pitchFamily="18" charset="0"/>
              </a:rPr>
              <a:t>(as a calculator)</a:t>
            </a:r>
          </a:p>
          <a:p>
            <a:pPr marL="914400" lvl="1" indent="-457200">
              <a:buFont typeface="Arial" pitchFamily="34" charset="0"/>
              <a:buChar char="•"/>
            </a:pPr>
            <a:r>
              <a:rPr lang="en-US" sz="2800" b="1" dirty="0" err="1" smtClean="0">
                <a:latin typeface="Times New Roman" pitchFamily="18" charset="0"/>
                <a:cs typeface="Times New Roman" pitchFamily="18" charset="0"/>
              </a:rPr>
              <a:t>Inf</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and </a:t>
            </a:r>
            <a:r>
              <a:rPr lang="en-US" sz="2800" b="1" dirty="0" smtClean="0">
                <a:latin typeface="Times New Roman" pitchFamily="18" charset="0"/>
                <a:cs typeface="Times New Roman" pitchFamily="18" charset="0"/>
              </a:rPr>
              <a:t>–</a:t>
            </a:r>
            <a:r>
              <a:rPr lang="en-US" sz="2800" b="1" dirty="0" err="1" smtClean="0">
                <a:latin typeface="Times New Roman" pitchFamily="18" charset="0"/>
                <a:cs typeface="Times New Roman" pitchFamily="18" charset="0"/>
              </a:rPr>
              <a:t>Inf</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are </a:t>
            </a:r>
            <a:r>
              <a:rPr lang="en-US" sz="2800" dirty="0">
                <a:latin typeface="Times New Roman" pitchFamily="18" charset="0"/>
                <a:cs typeface="Times New Roman" pitchFamily="18" charset="0"/>
              </a:rPr>
              <a:t>positive and negative infinity </a:t>
            </a:r>
            <a:endParaRPr lang="en-US" sz="2800" dirty="0" smtClean="0">
              <a:latin typeface="Times New Roman" pitchFamily="18" charset="0"/>
              <a:cs typeface="Times New Roman" pitchFamily="18" charset="0"/>
            </a:endParaRPr>
          </a:p>
          <a:p>
            <a:pPr marL="914400" lvl="1" indent="-457200">
              <a:buFont typeface="Arial" pitchFamily="34" charset="0"/>
              <a:buChar char="•"/>
            </a:pPr>
            <a:r>
              <a:rPr lang="en-US" sz="2800" b="1" dirty="0" err="1" smtClean="0">
                <a:latin typeface="Times New Roman" pitchFamily="18" charset="0"/>
                <a:cs typeface="Times New Roman" pitchFamily="18" charset="0"/>
              </a:rPr>
              <a:t>NaN</a:t>
            </a:r>
            <a:r>
              <a:rPr lang="en-US" sz="2800" b="1"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represents ‘Not a Number’</a:t>
            </a:r>
          </a:p>
        </p:txBody>
      </p:sp>
    </p:spTree>
    <p:extLst>
      <p:ext uri="{BB962C8B-B14F-4D97-AF65-F5344CB8AC3E}">
        <p14:creationId xmlns:p14="http://schemas.microsoft.com/office/powerpoint/2010/main" val="35835829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Variables: Scalars</a:t>
            </a:r>
            <a:endParaRPr lang="en-US" dirty="0"/>
          </a:p>
        </p:txBody>
      </p:sp>
      <p:sp>
        <p:nvSpPr>
          <p:cNvPr id="8" name="Title 1"/>
          <p:cNvSpPr txBox="1">
            <a:spLocks/>
          </p:cNvSpPr>
          <p:nvPr/>
        </p:nvSpPr>
        <p:spPr>
          <a:xfrm>
            <a:off x="152400" y="1371600"/>
            <a:ext cx="8839200" cy="453719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t>A </a:t>
            </a:r>
            <a:r>
              <a:rPr lang="en-US" sz="2800" dirty="0"/>
              <a:t>variable can be given a value explicitly</a:t>
            </a:r>
          </a:p>
          <a:p>
            <a:pPr algn="l"/>
            <a:r>
              <a:rPr lang="en-US" sz="2800" dirty="0" smtClean="0"/>
              <a:t>        » </a:t>
            </a:r>
            <a:r>
              <a:rPr lang="en-US" sz="2800" b="1" dirty="0" smtClean="0"/>
              <a:t>a </a:t>
            </a:r>
            <a:r>
              <a:rPr lang="en-US" sz="2800" b="1" dirty="0"/>
              <a:t>= </a:t>
            </a:r>
            <a:r>
              <a:rPr lang="en-US" sz="2800" b="1" dirty="0" smtClean="0"/>
              <a:t>10</a:t>
            </a:r>
          </a:p>
          <a:p>
            <a:pPr algn="l"/>
            <a:r>
              <a:rPr lang="en-US" sz="2800" b="1" dirty="0"/>
              <a:t> </a:t>
            </a:r>
            <a:r>
              <a:rPr lang="en-US" sz="2800" b="1" dirty="0" smtClean="0"/>
              <a:t>      </a:t>
            </a:r>
            <a:r>
              <a:rPr lang="en-US" sz="2800" dirty="0" smtClean="0"/>
              <a:t>»</a:t>
            </a:r>
            <a:r>
              <a:rPr lang="en-US" sz="2800" b="1" dirty="0" smtClean="0"/>
              <a:t>   b </a:t>
            </a:r>
            <a:r>
              <a:rPr lang="en-US" sz="2800" b="1" dirty="0"/>
              <a:t>= </a:t>
            </a:r>
            <a:r>
              <a:rPr lang="en-US" sz="2800" b="1" dirty="0" smtClean="0"/>
              <a:t>5</a:t>
            </a:r>
            <a:endParaRPr lang="en-US" sz="2800" dirty="0"/>
          </a:p>
          <a:p>
            <a:pPr algn="l"/>
            <a:r>
              <a:rPr lang="en-US" sz="2800" dirty="0" smtClean="0"/>
              <a:t>            shows </a:t>
            </a:r>
            <a:r>
              <a:rPr lang="en-US" sz="2800" dirty="0"/>
              <a:t>up in </a:t>
            </a:r>
            <a:r>
              <a:rPr lang="en-US" sz="2800" dirty="0" smtClean="0"/>
              <a:t>workspace</a:t>
            </a:r>
            <a:r>
              <a:rPr lang="en-US" sz="2800" dirty="0"/>
              <a:t> </a:t>
            </a:r>
            <a:r>
              <a:rPr lang="en-US" sz="2800" dirty="0" smtClean="0"/>
              <a:t>&amp; in command history!</a:t>
            </a:r>
            <a:endParaRPr lang="en-US" sz="2800" dirty="0"/>
          </a:p>
          <a:p>
            <a:pPr algn="l"/>
            <a:endParaRPr lang="en-US" sz="2800" dirty="0"/>
          </a:p>
          <a:p>
            <a:pPr marL="457200" indent="-457200" algn="l">
              <a:buFont typeface="Arial" pitchFamily="34" charset="0"/>
              <a:buChar char="•"/>
            </a:pPr>
            <a:r>
              <a:rPr lang="en-US" sz="2800" dirty="0" smtClean="0"/>
              <a:t>Or </a:t>
            </a:r>
            <a:r>
              <a:rPr lang="en-US" sz="2800" dirty="0"/>
              <a:t>as a function of explicit values and existing variables </a:t>
            </a:r>
          </a:p>
          <a:p>
            <a:pPr algn="l"/>
            <a:r>
              <a:rPr lang="en-US" sz="2800" dirty="0" smtClean="0"/>
              <a:t>        » </a:t>
            </a:r>
            <a:r>
              <a:rPr lang="en-US" sz="2800" b="1" dirty="0" smtClean="0"/>
              <a:t>c </a:t>
            </a:r>
            <a:r>
              <a:rPr lang="en-US" sz="2800" b="1" dirty="0"/>
              <a:t>= </a:t>
            </a:r>
            <a:r>
              <a:rPr lang="en-US" sz="2800" b="1" dirty="0" smtClean="0"/>
              <a:t>a + b</a:t>
            </a:r>
          </a:p>
          <a:p>
            <a:pPr algn="l"/>
            <a:endParaRPr lang="en-US" sz="2800" dirty="0"/>
          </a:p>
          <a:p>
            <a:pPr marL="457200" indent="-457200" algn="l">
              <a:buFont typeface="Arial" pitchFamily="34" charset="0"/>
              <a:buChar char="•"/>
            </a:pPr>
            <a:r>
              <a:rPr lang="en-US" sz="2800" dirty="0" smtClean="0"/>
              <a:t>To </a:t>
            </a:r>
            <a:r>
              <a:rPr lang="en-US" sz="2800" dirty="0"/>
              <a:t>suppress output, end the line with a semicolon</a:t>
            </a:r>
          </a:p>
          <a:p>
            <a:pPr algn="l"/>
            <a:r>
              <a:rPr lang="en-US" sz="2800" dirty="0" smtClean="0"/>
              <a:t>         »</a:t>
            </a:r>
            <a:r>
              <a:rPr lang="en-US" sz="2800" b="1" dirty="0"/>
              <a:t> c = a </a:t>
            </a:r>
            <a:r>
              <a:rPr lang="en-US" sz="2800" b="1" dirty="0" smtClean="0"/>
              <a:t>– b;</a:t>
            </a:r>
            <a:endParaRPr lang="en-US" sz="2800" b="1" dirty="0"/>
          </a:p>
        </p:txBody>
      </p:sp>
    </p:spTree>
    <p:extLst>
      <p:ext uri="{BB962C8B-B14F-4D97-AF65-F5344CB8AC3E}">
        <p14:creationId xmlns:p14="http://schemas.microsoft.com/office/powerpoint/2010/main" val="17972643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Variables: Save, clear, load</a:t>
            </a:r>
            <a:endParaRPr lang="en-US" dirty="0"/>
          </a:p>
        </p:txBody>
      </p:sp>
      <p:sp>
        <p:nvSpPr>
          <p:cNvPr id="8" name="Title 1"/>
          <p:cNvSpPr txBox="1">
            <a:spLocks/>
          </p:cNvSpPr>
          <p:nvPr/>
        </p:nvSpPr>
        <p:spPr>
          <a:xfrm>
            <a:off x="228600" y="1219200"/>
            <a:ext cx="8839200" cy="54864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buFont typeface="Arial" pitchFamily="34" charset="0"/>
              <a:buChar char="•"/>
            </a:pPr>
            <a:r>
              <a:rPr lang="en-US" sz="2800" dirty="0" smtClean="0">
                <a:latin typeface="Times New Roman" pitchFamily="18" charset="0"/>
                <a:cs typeface="Times New Roman" pitchFamily="18" charset="0"/>
              </a:rPr>
              <a:t>Sometimes it is important to save all variables in the workspace so that you can continue coding another day</a:t>
            </a:r>
          </a:p>
          <a:p>
            <a:pPr marL="342900" indent="-342900" algn="l">
              <a:buFont typeface="Arial" pitchFamily="34" charset="0"/>
              <a:buChar char="•"/>
            </a:pPr>
            <a:endParaRPr lang="en-US" sz="1200" dirty="0" smtClean="0">
              <a:latin typeface="Times New Roman" pitchFamily="18" charset="0"/>
              <a:cs typeface="Times New Roman" pitchFamily="18" charset="0"/>
            </a:endParaRPr>
          </a:p>
          <a:p>
            <a:pPr marL="342900" indent="-342900" algn="l">
              <a:buFont typeface="Arial" pitchFamily="34" charset="0"/>
              <a:buChar char="•"/>
            </a:pPr>
            <a:r>
              <a:rPr lang="en-US" sz="2800" dirty="0" smtClean="0">
                <a:latin typeface="Times New Roman" pitchFamily="18" charset="0"/>
                <a:cs typeface="Times New Roman" pitchFamily="18" charset="0"/>
              </a:rPr>
              <a:t>To save the entire workspace type – save(‘Sept10’)</a:t>
            </a:r>
          </a:p>
          <a:p>
            <a:pPr marL="342900" indent="-342900" algn="l">
              <a:buFont typeface="Arial" pitchFamily="34" charset="0"/>
              <a:buChar char="•"/>
            </a:pPr>
            <a:endParaRPr lang="en-US" sz="1200" dirty="0" smtClean="0">
              <a:latin typeface="Times New Roman" pitchFamily="18" charset="0"/>
              <a:cs typeface="Times New Roman" pitchFamily="18" charset="0"/>
            </a:endParaRPr>
          </a:p>
          <a:p>
            <a:pPr marL="342900" indent="-342900" algn="l">
              <a:buFont typeface="Arial" pitchFamily="34" charset="0"/>
              <a:buChar char="•"/>
            </a:pPr>
            <a:r>
              <a:rPr lang="en-US" sz="2800" dirty="0" smtClean="0">
                <a:latin typeface="Times New Roman" pitchFamily="18" charset="0"/>
                <a:cs typeface="Times New Roman" pitchFamily="18" charset="0"/>
              </a:rPr>
              <a:t>To load back the entire workspace – load(‘Sept10’)</a:t>
            </a:r>
          </a:p>
          <a:p>
            <a:pPr marL="342900" indent="-342900" algn="l">
              <a:buFont typeface="Arial" pitchFamily="34" charset="0"/>
              <a:buChar char="•"/>
            </a:pPr>
            <a:endParaRPr lang="en-US" sz="1200" dirty="0" smtClean="0">
              <a:latin typeface="Times New Roman" pitchFamily="18" charset="0"/>
              <a:cs typeface="Times New Roman" pitchFamily="18" charset="0"/>
            </a:endParaRPr>
          </a:p>
          <a:p>
            <a:pPr marL="342900" indent="-342900" algn="l">
              <a:buFont typeface="Arial" pitchFamily="34" charset="0"/>
              <a:buChar char="•"/>
            </a:pPr>
            <a:r>
              <a:rPr lang="en-US" sz="2800" dirty="0" smtClean="0">
                <a:latin typeface="Times New Roman" pitchFamily="18" charset="0"/>
                <a:cs typeface="Times New Roman" pitchFamily="18" charset="0"/>
              </a:rPr>
              <a:t>To save only particular variables – save(‘Sept10’, ‘a’, ‘b’)</a:t>
            </a:r>
          </a:p>
          <a:p>
            <a:pPr marL="342900" indent="-342900" algn="l">
              <a:buFont typeface="Arial" pitchFamily="34" charset="0"/>
              <a:buChar char="•"/>
            </a:pPr>
            <a:endParaRPr lang="en-US" sz="1300" dirty="0">
              <a:latin typeface="Times New Roman" pitchFamily="18" charset="0"/>
              <a:cs typeface="Times New Roman" pitchFamily="18" charset="0"/>
            </a:endParaRPr>
          </a:p>
          <a:p>
            <a:pPr marL="342900" indent="-342900" algn="l">
              <a:buFont typeface="Arial" pitchFamily="34" charset="0"/>
              <a:buChar char="•"/>
            </a:pPr>
            <a:r>
              <a:rPr lang="en-US" sz="2800" dirty="0" smtClean="0">
                <a:latin typeface="Times New Roman" pitchFamily="18" charset="0"/>
                <a:cs typeface="Times New Roman" pitchFamily="18" charset="0"/>
              </a:rPr>
              <a:t>To load a particular variable – load(‘Sept10’, ‘a’)</a:t>
            </a:r>
          </a:p>
          <a:p>
            <a:pPr marL="342900" indent="-342900" algn="l">
              <a:buFont typeface="Arial" pitchFamily="34" charset="0"/>
              <a:buChar char="•"/>
            </a:pPr>
            <a:endParaRPr lang="en-US" sz="1300" dirty="0">
              <a:latin typeface="Times New Roman" pitchFamily="18" charset="0"/>
              <a:cs typeface="Times New Roman" pitchFamily="18" charset="0"/>
            </a:endParaRPr>
          </a:p>
          <a:p>
            <a:pPr marL="342900" indent="-342900" algn="l">
              <a:buFont typeface="Arial" pitchFamily="34" charset="0"/>
              <a:buChar char="•"/>
            </a:pPr>
            <a:r>
              <a:rPr lang="en-US" sz="2800" dirty="0" smtClean="0">
                <a:latin typeface="Times New Roman" pitchFamily="18" charset="0"/>
                <a:cs typeface="Times New Roman" pitchFamily="18" charset="0"/>
              </a:rPr>
              <a:t>To clear/delete the entire workspace type – clear</a:t>
            </a:r>
          </a:p>
          <a:p>
            <a:pPr marL="342900" indent="-342900" algn="l">
              <a:buFont typeface="Arial" pitchFamily="34" charset="0"/>
              <a:buChar char="•"/>
            </a:pPr>
            <a:endParaRPr lang="en-US" sz="1200" dirty="0">
              <a:latin typeface="Times New Roman" pitchFamily="18" charset="0"/>
              <a:cs typeface="Times New Roman" pitchFamily="18" charset="0"/>
            </a:endParaRPr>
          </a:p>
          <a:p>
            <a:pPr marL="342900" indent="-342900" algn="l">
              <a:buFont typeface="Arial" pitchFamily="34" charset="0"/>
              <a:buChar char="•"/>
            </a:pPr>
            <a:r>
              <a:rPr lang="en-US" sz="2800" dirty="0" smtClean="0">
                <a:latin typeface="Times New Roman" pitchFamily="18" charset="0"/>
                <a:cs typeface="Times New Roman" pitchFamily="18" charset="0"/>
              </a:rPr>
              <a:t>To clear a particular variable – clear a</a:t>
            </a:r>
          </a:p>
          <a:p>
            <a:pPr marL="342900" indent="-342900" algn="l">
              <a:buFont typeface="Arial" pitchFamily="34" charset="0"/>
              <a:buChar char="•"/>
            </a:pPr>
            <a:endParaRPr lang="en-US" sz="1200" dirty="0">
              <a:latin typeface="Times New Roman" pitchFamily="18" charset="0"/>
              <a:cs typeface="Times New Roman" pitchFamily="18" charset="0"/>
            </a:endParaRPr>
          </a:p>
          <a:p>
            <a:pPr marL="342900" indent="-342900" algn="l">
              <a:buFont typeface="Arial" pitchFamily="34" charset="0"/>
              <a:buChar char="•"/>
            </a:pPr>
            <a:r>
              <a:rPr lang="en-US" sz="2800" dirty="0" smtClean="0">
                <a:latin typeface="Times New Roman" pitchFamily="18" charset="0"/>
                <a:cs typeface="Times New Roman" pitchFamily="18" charset="0"/>
              </a:rPr>
              <a:t>To clear all variables except some – </a:t>
            </a:r>
            <a:r>
              <a:rPr lang="en-US" sz="2800" dirty="0" err="1" smtClean="0">
                <a:latin typeface="Times New Roman" pitchFamily="18" charset="0"/>
                <a:cs typeface="Times New Roman" pitchFamily="18" charset="0"/>
              </a:rPr>
              <a:t>clearvars</a:t>
            </a:r>
            <a:r>
              <a:rPr lang="en-US" sz="2800" dirty="0" smtClean="0">
                <a:latin typeface="Times New Roman" pitchFamily="18" charset="0"/>
                <a:cs typeface="Times New Roman" pitchFamily="18" charset="0"/>
              </a:rPr>
              <a:t> –except a</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975050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 y="6528"/>
            <a:ext cx="9001125"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69149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76200"/>
            <a:ext cx="8839200" cy="917575"/>
          </a:xfrm>
        </p:spPr>
        <p:txBody>
          <a:bodyPr>
            <a:normAutofit/>
          </a:bodyPr>
          <a:lstStyle/>
          <a:p>
            <a:r>
              <a:rPr lang="en-US" dirty="0" smtClean="0"/>
              <a:t>Variables: Complex Numbers</a:t>
            </a:r>
            <a:endParaRPr lang="en-US" dirty="0"/>
          </a:p>
        </p:txBody>
      </p:sp>
      <p:sp>
        <p:nvSpPr>
          <p:cNvPr id="8" name="Title 1"/>
          <p:cNvSpPr txBox="1">
            <a:spLocks/>
          </p:cNvSpPr>
          <p:nvPr/>
        </p:nvSpPr>
        <p:spPr>
          <a:xfrm>
            <a:off x="152400" y="1143000"/>
            <a:ext cx="8991600" cy="5257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a:latin typeface="Times New Roman" pitchFamily="18" charset="0"/>
                <a:cs typeface="Times New Roman" pitchFamily="18" charset="0"/>
              </a:rPr>
              <a:t>MATLAB allows operations involving complex numbers</a:t>
            </a:r>
            <a:r>
              <a:rPr lang="en-US" sz="2800" dirty="0" smtClean="0">
                <a:latin typeface="Times New Roman" pitchFamily="18" charset="0"/>
                <a:cs typeface="Times New Roman" pitchFamily="18" charset="0"/>
              </a:rPr>
              <a:t>.</a:t>
            </a:r>
          </a:p>
          <a:p>
            <a:pPr algn="l"/>
            <a:endParaRPr lang="en-US" sz="2800" dirty="0" smtClean="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Complex numbers (                    ) are </a:t>
            </a:r>
            <a:r>
              <a:rPr lang="en-US" sz="2800" dirty="0">
                <a:latin typeface="Times New Roman" pitchFamily="18" charset="0"/>
                <a:cs typeface="Times New Roman" pitchFamily="18" charset="0"/>
              </a:rPr>
              <a:t>entered </a:t>
            </a:r>
            <a:r>
              <a:rPr lang="en-US" sz="2800" dirty="0" smtClean="0">
                <a:latin typeface="Times New Roman" pitchFamily="18" charset="0"/>
                <a:cs typeface="Times New Roman" pitchFamily="18" charset="0"/>
              </a:rPr>
              <a:t>using </a:t>
            </a:r>
            <a:r>
              <a:rPr lang="en-US" sz="2800" dirty="0">
                <a:latin typeface="Times New Roman" pitchFamily="18" charset="0"/>
                <a:cs typeface="Times New Roman" pitchFamily="18" charset="0"/>
              </a:rPr>
              <a:t>i or j. </a:t>
            </a:r>
            <a:endParaRPr lang="en-US" sz="2800" dirty="0" smtClean="0">
              <a:latin typeface="Times New Roman" pitchFamily="18" charset="0"/>
              <a:cs typeface="Times New Roman" pitchFamily="18" charset="0"/>
            </a:endParaRPr>
          </a:p>
          <a:p>
            <a:pPr marL="457200" indent="-457200" algn="l">
              <a:buFont typeface="Arial" pitchFamily="34" charset="0"/>
              <a:buChar char="•"/>
            </a:pPr>
            <a:endParaRPr lang="en-US" sz="2800" dirty="0" smtClean="0">
              <a:latin typeface="Times New Roman" pitchFamily="18" charset="0"/>
              <a:cs typeface="Times New Roman" pitchFamily="18" charset="0"/>
            </a:endParaRPr>
          </a:p>
          <a:p>
            <a:pPr marL="457200" indent="-457200" algn="l">
              <a:buFont typeface="Arial" pitchFamily="34" charset="0"/>
              <a:buChar char="•"/>
            </a:pPr>
            <a:r>
              <a:rPr lang="en-US" sz="2800" dirty="0">
                <a:latin typeface="Times New Roman" pitchFamily="18" charset="0"/>
                <a:cs typeface="Times New Roman" pitchFamily="18" charset="0"/>
              </a:rPr>
              <a:t>N</a:t>
            </a:r>
            <a:r>
              <a:rPr lang="en-US" sz="2800" dirty="0" smtClean="0">
                <a:latin typeface="Times New Roman" pitchFamily="18" charset="0"/>
                <a:cs typeface="Times New Roman" pitchFamily="18" charset="0"/>
              </a:rPr>
              <a:t>umber </a:t>
            </a:r>
            <a:r>
              <a:rPr lang="en-US" sz="2800" i="1" dirty="0" smtClean="0">
                <a:latin typeface="Times New Roman" pitchFamily="18" charset="0"/>
                <a:cs typeface="Times New Roman" pitchFamily="18" charset="0"/>
              </a:rPr>
              <a:t>z </a:t>
            </a:r>
            <a:r>
              <a:rPr lang="en-US" sz="2800" dirty="0">
                <a:latin typeface="Times New Roman" pitchFamily="18" charset="0"/>
                <a:cs typeface="Times New Roman" pitchFamily="18" charset="0"/>
              </a:rPr>
              <a:t>= 2 + </a:t>
            </a:r>
            <a:r>
              <a:rPr lang="en-US" sz="2800" i="1" dirty="0">
                <a:latin typeface="Times New Roman" pitchFamily="18" charset="0"/>
                <a:cs typeface="Times New Roman" pitchFamily="18" charset="0"/>
              </a:rPr>
              <a:t>j</a:t>
            </a:r>
            <a:r>
              <a:rPr lang="en-US" sz="2800" dirty="0">
                <a:latin typeface="Times New Roman" pitchFamily="18" charset="0"/>
                <a:cs typeface="Times New Roman" pitchFamily="18" charset="0"/>
              </a:rPr>
              <a:t>2 </a:t>
            </a:r>
            <a:r>
              <a:rPr lang="en-US" sz="2800" dirty="0" smtClean="0">
                <a:latin typeface="Times New Roman" pitchFamily="18" charset="0"/>
                <a:cs typeface="Times New Roman" pitchFamily="18" charset="0"/>
              </a:rPr>
              <a:t>entered </a:t>
            </a:r>
            <a:r>
              <a:rPr lang="en-US" sz="2800" dirty="0">
                <a:latin typeface="Times New Roman" pitchFamily="18" charset="0"/>
                <a:cs typeface="Times New Roman" pitchFamily="18" charset="0"/>
              </a:rPr>
              <a:t>in MATLAB </a:t>
            </a:r>
            <a:r>
              <a:rPr lang="en-US" sz="2800" dirty="0" smtClean="0">
                <a:latin typeface="Times New Roman" pitchFamily="18" charset="0"/>
                <a:cs typeface="Times New Roman" pitchFamily="18" charset="0"/>
              </a:rPr>
              <a:t>as: &gt;&gt; z = 2 + 2i</a:t>
            </a:r>
          </a:p>
          <a:p>
            <a:pPr marL="457200" indent="-457200" algn="l">
              <a:buFont typeface="Arial" pitchFamily="34" charset="0"/>
              <a:buChar char="•"/>
            </a:pPr>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Magnitude                              : &gt;&gt; abs(z)</a:t>
            </a:r>
          </a:p>
          <a:p>
            <a:pPr marL="457200" indent="-457200" algn="l">
              <a:buFont typeface="Arial" pitchFamily="34" charset="0"/>
              <a:buChar char="•"/>
            </a:pPr>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Phase angle                             : &gt;&gt; angle(z)</a:t>
            </a:r>
          </a:p>
          <a:p>
            <a:pPr marL="457200" indent="-457200" algn="l">
              <a:buFont typeface="Arial" pitchFamily="34" charset="0"/>
              <a:buChar char="•"/>
            </a:pP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**Angle in radians to convert to degrees: </a:t>
            </a:r>
            <a:endParaRPr lang="en-US" sz="2800" dirty="0">
              <a:latin typeface="Times New Roman" pitchFamily="18" charset="0"/>
              <a:cs typeface="Times New Roman"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194948074"/>
              </p:ext>
            </p:extLst>
          </p:nvPr>
        </p:nvGraphicFramePr>
        <p:xfrm>
          <a:off x="3505200" y="2209800"/>
          <a:ext cx="1816100" cy="558800"/>
        </p:xfrm>
        <a:graphic>
          <a:graphicData uri="http://schemas.openxmlformats.org/presentationml/2006/ole">
            <mc:AlternateContent xmlns:mc="http://schemas.openxmlformats.org/markup-compatibility/2006">
              <mc:Choice xmlns:v="urn:schemas-microsoft-com:vml" Requires="v">
                <p:oleObj spid="_x0000_s7198" name="Equation" r:id="rId3" imgW="660240" imgH="203040" progId="Equation.3">
                  <p:embed/>
                </p:oleObj>
              </mc:Choice>
              <mc:Fallback>
                <p:oleObj name="Equation" r:id="rId3" imgW="660240" imgH="203040" progId="Equation.3">
                  <p:embed/>
                  <p:pic>
                    <p:nvPicPr>
                      <p:cNvPr id="0" name=""/>
                      <p:cNvPicPr/>
                      <p:nvPr/>
                    </p:nvPicPr>
                    <p:blipFill>
                      <a:blip r:embed="rId4"/>
                      <a:stretch>
                        <a:fillRect/>
                      </a:stretch>
                    </p:blipFill>
                    <p:spPr>
                      <a:xfrm>
                        <a:off x="3505200" y="2209800"/>
                        <a:ext cx="1816100" cy="558800"/>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742957475"/>
              </p:ext>
            </p:extLst>
          </p:nvPr>
        </p:nvGraphicFramePr>
        <p:xfrm>
          <a:off x="2362200" y="3733800"/>
          <a:ext cx="2479675" cy="803275"/>
        </p:xfrm>
        <a:graphic>
          <a:graphicData uri="http://schemas.openxmlformats.org/presentationml/2006/ole">
            <mc:AlternateContent xmlns:mc="http://schemas.openxmlformats.org/markup-compatibility/2006">
              <mc:Choice xmlns:v="urn:schemas-microsoft-com:vml" Requires="v">
                <p:oleObj spid="_x0000_s7199" name="Equation" r:id="rId5" imgW="901440" imgH="291960" progId="Equation.3">
                  <p:embed/>
                </p:oleObj>
              </mc:Choice>
              <mc:Fallback>
                <p:oleObj name="Equation" r:id="rId5" imgW="901440" imgH="291960" progId="Equation.3">
                  <p:embed/>
                  <p:pic>
                    <p:nvPicPr>
                      <p:cNvPr id="0" name=""/>
                      <p:cNvPicPr>
                        <a:picLocks noChangeAspect="1" noChangeArrowheads="1"/>
                      </p:cNvPicPr>
                      <p:nvPr/>
                    </p:nvPicPr>
                    <p:blipFill>
                      <a:blip r:embed="rId6"/>
                      <a:srcRect/>
                      <a:stretch>
                        <a:fillRect/>
                      </a:stretch>
                    </p:blipFill>
                    <p:spPr bwMode="auto">
                      <a:xfrm>
                        <a:off x="2362200" y="3733800"/>
                        <a:ext cx="247967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882630020"/>
              </p:ext>
            </p:extLst>
          </p:nvPr>
        </p:nvGraphicFramePr>
        <p:xfrm>
          <a:off x="2444750" y="4495800"/>
          <a:ext cx="2444750" cy="1187450"/>
        </p:xfrm>
        <a:graphic>
          <a:graphicData uri="http://schemas.openxmlformats.org/presentationml/2006/ole">
            <mc:AlternateContent xmlns:mc="http://schemas.openxmlformats.org/markup-compatibility/2006">
              <mc:Choice xmlns:v="urn:schemas-microsoft-com:vml" Requires="v">
                <p:oleObj spid="_x0000_s7200" name="Equation" r:id="rId7" imgW="888840" imgH="431640" progId="Equation.3">
                  <p:embed/>
                </p:oleObj>
              </mc:Choice>
              <mc:Fallback>
                <p:oleObj name="Equation" r:id="rId7" imgW="888840" imgH="431640" progId="Equation.3">
                  <p:embed/>
                  <p:pic>
                    <p:nvPicPr>
                      <p:cNvPr id="0" name=""/>
                      <p:cNvPicPr>
                        <a:picLocks noChangeAspect="1" noChangeArrowheads="1"/>
                      </p:cNvPicPr>
                      <p:nvPr/>
                    </p:nvPicPr>
                    <p:blipFill>
                      <a:blip r:embed="rId8"/>
                      <a:srcRect/>
                      <a:stretch>
                        <a:fillRect/>
                      </a:stretch>
                    </p:blipFill>
                    <p:spPr bwMode="auto">
                      <a:xfrm>
                        <a:off x="2444750" y="4495800"/>
                        <a:ext cx="24447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43381940"/>
              </p:ext>
            </p:extLst>
          </p:nvPr>
        </p:nvGraphicFramePr>
        <p:xfrm>
          <a:off x="6705600" y="5394325"/>
          <a:ext cx="2305050" cy="1082675"/>
        </p:xfrm>
        <a:graphic>
          <a:graphicData uri="http://schemas.openxmlformats.org/presentationml/2006/ole">
            <mc:AlternateContent xmlns:mc="http://schemas.openxmlformats.org/markup-compatibility/2006">
              <mc:Choice xmlns:v="urn:schemas-microsoft-com:vml" Requires="v">
                <p:oleObj spid="_x0000_s7201" name="Equation" r:id="rId9" imgW="838080" imgH="393480" progId="Equation.3">
                  <p:embed/>
                </p:oleObj>
              </mc:Choice>
              <mc:Fallback>
                <p:oleObj name="Equation" r:id="rId9" imgW="838080" imgH="393480" progId="Equation.3">
                  <p:embed/>
                  <p:pic>
                    <p:nvPicPr>
                      <p:cNvPr id="0" name=""/>
                      <p:cNvPicPr>
                        <a:picLocks noChangeAspect="1" noChangeArrowheads="1"/>
                      </p:cNvPicPr>
                      <p:nvPr/>
                    </p:nvPicPr>
                    <p:blipFill>
                      <a:blip r:embed="rId10"/>
                      <a:srcRect/>
                      <a:stretch>
                        <a:fillRect/>
                      </a:stretch>
                    </p:blipFill>
                    <p:spPr bwMode="auto">
                      <a:xfrm>
                        <a:off x="6705600" y="5394325"/>
                        <a:ext cx="230505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874002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0800" y="2057400"/>
            <a:ext cx="4800600" cy="4495800"/>
          </a:xfrm>
        </p:spPr>
        <p:txBody>
          <a:bodyPr wrap="none">
            <a:noAutofit/>
          </a:bodyPr>
          <a:lstStyle/>
          <a:p>
            <a:pPr algn="l"/>
            <a:r>
              <a:rPr lang="en-US" dirty="0" smtClean="0">
                <a:solidFill>
                  <a:schemeClr val="bg1">
                    <a:lumMod val="65000"/>
                  </a:schemeClr>
                </a:solidFill>
                <a:latin typeface="Times New Roman" pitchFamily="18" charset="0"/>
                <a:cs typeface="Times New Roman" pitchFamily="18" charset="0"/>
              </a:rPr>
              <a:t>- Using </a:t>
            </a:r>
            <a:r>
              <a:rPr lang="en-US" dirty="0" err="1" smtClean="0">
                <a:solidFill>
                  <a:schemeClr val="bg1">
                    <a:lumMod val="65000"/>
                  </a:schemeClr>
                </a:solidFill>
                <a:latin typeface="Times New Roman" pitchFamily="18" charset="0"/>
                <a:cs typeface="Times New Roman" pitchFamily="18" charset="0"/>
              </a:rPr>
              <a:t>Matlab</a:t>
            </a:r>
            <a:r>
              <a:rPr lang="en-US" dirty="0" smtClean="0">
                <a:solidFill>
                  <a:schemeClr val="bg1">
                    <a:lumMod val="65000"/>
                  </a:schemeClr>
                </a:solidFill>
                <a:latin typeface="Times New Roman" pitchFamily="18" charset="0"/>
                <a:cs typeface="Times New Roman" pitchFamily="18" charset="0"/>
              </a:rPr>
              <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Scripts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Variables</a:t>
            </a:r>
            <a:r>
              <a:rPr lang="en-US" dirty="0" smtClean="0">
                <a:solidFill>
                  <a:schemeClr val="bg1">
                    <a:lumMod val="85000"/>
                  </a:schemeClr>
                </a:solidFill>
                <a:latin typeface="Times New Roman" pitchFamily="18" charset="0"/>
                <a:cs typeface="Times New Roman" pitchFamily="18" charset="0"/>
              </a:rPr>
              <a:t/>
            </a:r>
            <a:br>
              <a:rPr lang="en-US" dirty="0" smtClean="0">
                <a:solidFill>
                  <a:schemeClr val="bg1">
                    <a:lumMod val="85000"/>
                  </a:schemeClr>
                </a:solidFill>
                <a:latin typeface="Times New Roman" pitchFamily="18" charset="0"/>
                <a:cs typeface="Times New Roman" pitchFamily="18" charset="0"/>
              </a:rPr>
            </a:br>
            <a:r>
              <a:rPr lang="en-US" dirty="0" smtClean="0">
                <a:latin typeface="Times New Roman" pitchFamily="18" charset="0"/>
                <a:cs typeface="Times New Roman" pitchFamily="18" charset="0"/>
              </a:rPr>
              <a:t>- Arrays</a:t>
            </a:r>
            <a:r>
              <a:rPr lang="en-US" dirty="0" smtClean="0">
                <a:solidFill>
                  <a:schemeClr val="bg1">
                    <a:lumMod val="85000"/>
                  </a:schemeClr>
                </a:solidFill>
                <a:latin typeface="Times New Roman" pitchFamily="18" charset="0"/>
                <a:cs typeface="Times New Roman" pitchFamily="18" charset="0"/>
              </a:rPr>
              <a:t/>
            </a:r>
            <a:br>
              <a:rPr lang="en-US" dirty="0" smtClean="0">
                <a:solidFill>
                  <a:schemeClr val="bg1">
                    <a:lumMod val="8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Matrices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Plotting</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Functions</a:t>
            </a:r>
            <a:endParaRPr lang="en-US" dirty="0">
              <a:solidFill>
                <a:schemeClr val="bg1">
                  <a:lumMod val="65000"/>
                </a:schemeClr>
              </a:solidFill>
              <a:latin typeface="Times New Roman" pitchFamily="18" charset="0"/>
              <a:cs typeface="Times New Roman" pitchFamily="18" charset="0"/>
            </a:endParaRPr>
          </a:p>
        </p:txBody>
      </p:sp>
      <p:sp>
        <p:nvSpPr>
          <p:cNvPr id="4" name="Title 1"/>
          <p:cNvSpPr txBox="1">
            <a:spLocks/>
          </p:cNvSpPr>
          <p:nvPr/>
        </p:nvSpPr>
        <p:spPr>
          <a:xfrm>
            <a:off x="304800" y="152400"/>
            <a:ext cx="8534400" cy="1066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smtClean="0"/>
              <a:t>Topics Covered:</a:t>
            </a:r>
            <a:endParaRPr lang="en-US" sz="4800" dirty="0"/>
          </a:p>
        </p:txBody>
      </p:sp>
    </p:spTree>
    <p:extLst>
      <p:ext uri="{BB962C8B-B14F-4D97-AF65-F5344CB8AC3E}">
        <p14:creationId xmlns:p14="http://schemas.microsoft.com/office/powerpoint/2010/main" val="41186313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Arrays</a:t>
            </a:r>
            <a:endParaRPr lang="en-US" dirty="0"/>
          </a:p>
        </p:txBody>
      </p:sp>
      <p:sp>
        <p:nvSpPr>
          <p:cNvPr id="8" name="Title 1"/>
          <p:cNvSpPr txBox="1">
            <a:spLocks/>
          </p:cNvSpPr>
          <p:nvPr/>
        </p:nvSpPr>
        <p:spPr>
          <a:xfrm>
            <a:off x="76200" y="1295400"/>
            <a:ext cx="8991600" cy="48006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Like </a:t>
            </a:r>
            <a:r>
              <a:rPr lang="en-US" sz="2800" dirty="0">
                <a:latin typeface="Times New Roman" pitchFamily="18" charset="0"/>
                <a:cs typeface="Times New Roman" pitchFamily="18" charset="0"/>
              </a:rPr>
              <a:t>other programming languages, arrays are an important part of </a:t>
            </a:r>
            <a:r>
              <a:rPr lang="en-US" sz="2800" dirty="0" smtClean="0">
                <a:latin typeface="Times New Roman" pitchFamily="18" charset="0"/>
                <a:cs typeface="Times New Roman" pitchFamily="18" charset="0"/>
              </a:rPr>
              <a:t>MATLAB</a:t>
            </a:r>
          </a:p>
          <a:p>
            <a:pPr marL="457200" indent="-457200" algn="l">
              <a:buFont typeface="Arial" pitchFamily="34" charset="0"/>
              <a:buChar char="•"/>
            </a:pPr>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One dimensional arrays are commonly referred to as </a:t>
            </a:r>
            <a:r>
              <a:rPr lang="en-US" sz="2800" b="1" dirty="0" smtClean="0">
                <a:latin typeface="Times New Roman" pitchFamily="18" charset="0"/>
                <a:cs typeface="Times New Roman" pitchFamily="18" charset="0"/>
              </a:rPr>
              <a:t>vectors</a:t>
            </a:r>
          </a:p>
          <a:p>
            <a:pPr marL="457200" indent="-457200" algn="l">
              <a:buFont typeface="Arial" pitchFamily="34" charset="0"/>
              <a:buChar char="•"/>
            </a:pPr>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Arrays of two or more dimensions are commonly referred to as Matrices</a:t>
            </a:r>
          </a:p>
          <a:p>
            <a:pPr algn="l"/>
            <a:endParaRPr lang="en-US" sz="2800" dirty="0" smtClean="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Two </a:t>
            </a:r>
            <a:r>
              <a:rPr lang="en-US" sz="2800" dirty="0">
                <a:latin typeface="Times New Roman" pitchFamily="18" charset="0"/>
                <a:cs typeface="Times New Roman" pitchFamily="18" charset="0"/>
              </a:rPr>
              <a:t>types of </a:t>
            </a:r>
            <a:r>
              <a:rPr lang="en-US" sz="2800" dirty="0" smtClean="0">
                <a:latin typeface="Times New Roman" pitchFamily="18" charset="0"/>
                <a:cs typeface="Times New Roman" pitchFamily="18" charset="0"/>
              </a:rPr>
              <a:t>arrays: </a:t>
            </a:r>
          </a:p>
          <a:p>
            <a:pPr algn="l">
              <a:lnSpc>
                <a:spcPct val="110000"/>
              </a:lnSpc>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 matrix </a:t>
            </a:r>
            <a:r>
              <a:rPr lang="en-US" sz="2800" dirty="0">
                <a:latin typeface="Times New Roman" pitchFamily="18" charset="0"/>
                <a:cs typeface="Times New Roman" pitchFamily="18" charset="0"/>
              </a:rPr>
              <a:t>of numbers (either double or complex</a:t>
            </a:r>
            <a:r>
              <a:rPr lang="en-US" sz="2800" dirty="0" smtClean="0">
                <a:latin typeface="Times New Roman" pitchFamily="18" charset="0"/>
                <a:cs typeface="Times New Roman" pitchFamily="18" charset="0"/>
              </a:rPr>
              <a:t>)</a:t>
            </a:r>
          </a:p>
          <a:p>
            <a:pPr algn="l"/>
            <a:r>
              <a:rPr lang="en-US" sz="2800" dirty="0" smtClean="0">
                <a:latin typeface="Times New Roman" pitchFamily="18" charset="0"/>
                <a:cs typeface="Times New Roman" pitchFamily="18" charset="0"/>
              </a:rPr>
              <a:t>      - cell </a:t>
            </a:r>
            <a:r>
              <a:rPr lang="en-US" sz="2800" dirty="0">
                <a:latin typeface="Times New Roman" pitchFamily="18" charset="0"/>
                <a:cs typeface="Times New Roman" pitchFamily="18" charset="0"/>
              </a:rPr>
              <a:t>array of objects (more advanced data structure)</a:t>
            </a:r>
          </a:p>
        </p:txBody>
      </p:sp>
    </p:spTree>
    <p:extLst>
      <p:ext uri="{BB962C8B-B14F-4D97-AF65-F5344CB8AC3E}">
        <p14:creationId xmlns:p14="http://schemas.microsoft.com/office/powerpoint/2010/main" val="35762231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Arrays: Row Vectors</a:t>
            </a:r>
            <a:endParaRPr lang="en-US" dirty="0"/>
          </a:p>
        </p:txBody>
      </p:sp>
      <p:sp>
        <p:nvSpPr>
          <p:cNvPr id="8" name="Title 1"/>
          <p:cNvSpPr txBox="1">
            <a:spLocks/>
          </p:cNvSpPr>
          <p:nvPr/>
        </p:nvSpPr>
        <p:spPr>
          <a:xfrm>
            <a:off x="76200" y="914400"/>
            <a:ext cx="8991600" cy="5029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buFont typeface="Arial" pitchFamily="34" charset="0"/>
              <a:buChar char="•"/>
            </a:pPr>
            <a:r>
              <a:rPr lang="en-US" sz="2800" dirty="0" smtClean="0">
                <a:latin typeface="Times New Roman" pitchFamily="18" charset="0"/>
                <a:cs typeface="Times New Roman" pitchFamily="18" charset="0"/>
              </a:rPr>
              <a:t>Create a Row </a:t>
            </a:r>
            <a:r>
              <a:rPr lang="en-US" sz="2800" dirty="0">
                <a:latin typeface="Times New Roman" pitchFamily="18" charset="0"/>
                <a:cs typeface="Times New Roman" pitchFamily="18" charset="0"/>
              </a:rPr>
              <a:t>vector: </a:t>
            </a:r>
            <a:r>
              <a:rPr lang="en-US" sz="2800" dirty="0" smtClean="0">
                <a:latin typeface="Times New Roman" pitchFamily="18" charset="0"/>
                <a:cs typeface="Times New Roman" pitchFamily="18" charset="0"/>
              </a:rPr>
              <a:t>use a comma </a:t>
            </a:r>
            <a:r>
              <a:rPr lang="en-US" sz="2800" dirty="0">
                <a:latin typeface="Times New Roman" pitchFamily="18" charset="0"/>
                <a:cs typeface="Times New Roman" pitchFamily="18" charset="0"/>
              </a:rPr>
              <a:t>or </a:t>
            </a:r>
            <a:r>
              <a:rPr lang="en-US" sz="2800" dirty="0" smtClean="0">
                <a:latin typeface="Times New Roman" pitchFamily="18" charset="0"/>
                <a:cs typeface="Times New Roman" pitchFamily="18" charset="0"/>
              </a:rPr>
              <a:t>a space to separate </a:t>
            </a:r>
            <a:r>
              <a:rPr lang="en-US" sz="2800" dirty="0">
                <a:latin typeface="Times New Roman" pitchFamily="18" charset="0"/>
                <a:cs typeface="Times New Roman" pitchFamily="18" charset="0"/>
              </a:rPr>
              <a:t>values between brackets</a:t>
            </a:r>
          </a:p>
          <a:p>
            <a:pPr algn="l"/>
            <a:r>
              <a:rPr lang="en-US" sz="2800"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row = [1 2 5.4 -6.6</a:t>
            </a:r>
            <a:r>
              <a:rPr lang="en-US" sz="2800" b="1"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row = [1, 2, 5.4, -6.6]; </a:t>
            </a:r>
            <a:endParaRPr lang="en-US" sz="2800" b="1" dirty="0" smtClean="0">
              <a:latin typeface="Times New Roman" pitchFamily="18" charset="0"/>
              <a:cs typeface="Times New Roman" pitchFamily="18" charset="0"/>
            </a:endParaRPr>
          </a:p>
          <a:p>
            <a:pPr algn="l"/>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Command </a:t>
            </a:r>
            <a:r>
              <a:rPr lang="en-US" sz="2800" dirty="0">
                <a:latin typeface="Times New Roman" pitchFamily="18" charset="0"/>
                <a:cs typeface="Times New Roman" pitchFamily="18" charset="0"/>
              </a:rPr>
              <a:t>window</a:t>
            </a:r>
            <a:r>
              <a:rPr lang="en-US" sz="2800" dirty="0" smtClean="0">
                <a:latin typeface="Times New Roman" pitchFamily="18" charset="0"/>
                <a:cs typeface="Times New Roman" pitchFamily="18" charset="0"/>
              </a:rPr>
              <a:t>: &gt;&gt; row = [1  2  5.4  -6.6]</a:t>
            </a:r>
          </a:p>
          <a:p>
            <a:pPr marL="457200" indent="-457200" algn="l">
              <a:buFont typeface="Arial" pitchFamily="34" charset="0"/>
              <a:buChar char="•"/>
            </a:pPr>
            <a:r>
              <a:rPr lang="en-US" sz="2800" dirty="0" smtClean="0">
                <a:latin typeface="Times New Roman" pitchFamily="18" charset="0"/>
                <a:cs typeface="Times New Roman" pitchFamily="18" charset="0"/>
              </a:rPr>
              <a:t>                                row = 1.0      2.0      5.4     -6.6</a:t>
            </a:r>
          </a:p>
          <a:p>
            <a:pPr algn="l"/>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Workspace</a:t>
            </a:r>
            <a:r>
              <a:rPr lang="en-US" sz="2800" dirty="0">
                <a:latin typeface="Times New Roman" pitchFamily="18" charset="0"/>
                <a:cs typeface="Times New Roman" pitchFamily="18" charset="0"/>
              </a:rPr>
              <a:t>:</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5029200"/>
            <a:ext cx="6493548"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05121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
            <a:ext cx="8534400" cy="838200"/>
          </a:xfrm>
        </p:spPr>
        <p:txBody>
          <a:bodyPr>
            <a:normAutofit/>
          </a:bodyPr>
          <a:lstStyle/>
          <a:p>
            <a:r>
              <a:rPr lang="en-US" dirty="0" smtClean="0"/>
              <a:t>Arrays: Column Vectors</a:t>
            </a:r>
            <a:endParaRPr lang="en-US" dirty="0"/>
          </a:p>
        </p:txBody>
      </p:sp>
      <p:sp>
        <p:nvSpPr>
          <p:cNvPr id="8" name="Title 1"/>
          <p:cNvSpPr txBox="1">
            <a:spLocks/>
          </p:cNvSpPr>
          <p:nvPr/>
        </p:nvSpPr>
        <p:spPr>
          <a:xfrm>
            <a:off x="76200" y="914400"/>
            <a:ext cx="8991600" cy="5029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buFont typeface="Arial" pitchFamily="34" charset="0"/>
              <a:buChar char="•"/>
            </a:pPr>
            <a:r>
              <a:rPr lang="en-US" sz="2800" dirty="0" smtClean="0">
                <a:latin typeface="Times New Roman" pitchFamily="18" charset="0"/>
                <a:cs typeface="Times New Roman" pitchFamily="18" charset="0"/>
              </a:rPr>
              <a:t>Create a Column </a:t>
            </a:r>
            <a:r>
              <a:rPr lang="en-US" sz="2800" dirty="0">
                <a:latin typeface="Times New Roman" pitchFamily="18" charset="0"/>
                <a:cs typeface="Times New Roman" pitchFamily="18" charset="0"/>
              </a:rPr>
              <a:t>vector: </a:t>
            </a:r>
            <a:r>
              <a:rPr lang="en-US" sz="2800" dirty="0" smtClean="0">
                <a:latin typeface="Times New Roman" pitchFamily="18" charset="0"/>
                <a:cs typeface="Times New Roman" pitchFamily="18" charset="0"/>
              </a:rPr>
              <a:t>use a semicolon to separate </a:t>
            </a:r>
            <a:r>
              <a:rPr lang="en-US" sz="2800" dirty="0">
                <a:latin typeface="Times New Roman" pitchFamily="18" charset="0"/>
                <a:cs typeface="Times New Roman" pitchFamily="18" charset="0"/>
              </a:rPr>
              <a:t>values between brackets</a:t>
            </a: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column </a:t>
            </a: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1; 2; 5.4; </a:t>
            </a:r>
            <a:r>
              <a:rPr lang="en-US" sz="2800" b="1" dirty="0">
                <a:latin typeface="Times New Roman" pitchFamily="18" charset="0"/>
                <a:cs typeface="Times New Roman" pitchFamily="18" charset="0"/>
              </a:rPr>
              <a:t>-6.6</a:t>
            </a:r>
            <a:r>
              <a:rPr lang="en-US" sz="2800" b="1"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algn="l"/>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Command </a:t>
            </a:r>
            <a:r>
              <a:rPr lang="en-US" sz="2800" dirty="0">
                <a:latin typeface="Times New Roman" pitchFamily="18" charset="0"/>
                <a:cs typeface="Times New Roman" pitchFamily="18" charset="0"/>
              </a:rPr>
              <a:t>window</a:t>
            </a:r>
            <a:r>
              <a:rPr lang="en-US" sz="2800" dirty="0" smtClean="0">
                <a:latin typeface="Times New Roman" pitchFamily="18" charset="0"/>
                <a:cs typeface="Times New Roman" pitchFamily="18" charset="0"/>
              </a:rPr>
              <a:t>: &gt;&gt; column = [1;  2;  5.4; -6.6]</a:t>
            </a:r>
          </a:p>
          <a:p>
            <a:pPr algn="l"/>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column = </a:t>
            </a:r>
          </a:p>
          <a:p>
            <a:pPr algn="l"/>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1</a:t>
            </a:r>
          </a:p>
          <a:p>
            <a:pPr algn="l"/>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2</a:t>
            </a:r>
          </a:p>
          <a:p>
            <a:pPr algn="l"/>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5.4</a:t>
            </a:r>
          </a:p>
          <a:p>
            <a:pPr algn="l"/>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- 6.6</a:t>
            </a:r>
            <a:endParaRPr lang="en-US" sz="2800" dirty="0">
              <a:latin typeface="Times New Roman" pitchFamily="18" charset="0"/>
              <a:cs typeface="Times New Roman" pitchFamily="18" charset="0"/>
            </a:endParaRPr>
          </a:p>
          <a:p>
            <a:pPr algn="l"/>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Workspace</a:t>
            </a:r>
            <a:r>
              <a:rPr lang="en-US" sz="2800" dirty="0">
                <a:latin typeface="Times New Roman" pitchFamily="18" charset="0"/>
                <a:cs typeface="Times New Roman" pitchFamily="18" charset="0"/>
              </a:rPr>
              <a:t>:</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5242832"/>
            <a:ext cx="6629400" cy="1538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95262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Arrays: Size &amp; Length</a:t>
            </a:r>
            <a:endParaRPr lang="en-US" dirty="0"/>
          </a:p>
        </p:txBody>
      </p:sp>
      <p:sp>
        <p:nvSpPr>
          <p:cNvPr id="8" name="Title 1"/>
          <p:cNvSpPr txBox="1">
            <a:spLocks/>
          </p:cNvSpPr>
          <p:nvPr/>
        </p:nvSpPr>
        <p:spPr>
          <a:xfrm>
            <a:off x="0" y="1143000"/>
            <a:ext cx="9067800" cy="5410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You can </a:t>
            </a:r>
            <a:r>
              <a:rPr lang="en-US" sz="2800" dirty="0">
                <a:latin typeface="Times New Roman" pitchFamily="18" charset="0"/>
                <a:cs typeface="Times New Roman" pitchFamily="18" charset="0"/>
              </a:rPr>
              <a:t>tell the difference between a row and a column vector by:</a:t>
            </a:r>
          </a:p>
          <a:p>
            <a:pPr marL="914400" lvl="1" indent="-457200">
              <a:buFont typeface="Arial" pitchFamily="34" charset="0"/>
              <a:buChar char="•"/>
            </a:pPr>
            <a:r>
              <a:rPr lang="en-US" sz="2800" dirty="0" smtClean="0">
                <a:latin typeface="Times New Roman" pitchFamily="18" charset="0"/>
                <a:cs typeface="Times New Roman" pitchFamily="18" charset="0"/>
              </a:rPr>
              <a:t>Looking at the size of the array in </a:t>
            </a:r>
            <a:r>
              <a:rPr lang="en-US" sz="2800" dirty="0">
                <a:latin typeface="Times New Roman" pitchFamily="18" charset="0"/>
                <a:cs typeface="Times New Roman" pitchFamily="18" charset="0"/>
              </a:rPr>
              <a:t>the </a:t>
            </a:r>
            <a:r>
              <a:rPr lang="en-US" sz="2800" dirty="0" smtClean="0">
                <a:latin typeface="Times New Roman" pitchFamily="18" charset="0"/>
                <a:cs typeface="Times New Roman" pitchFamily="18" charset="0"/>
              </a:rPr>
              <a:t>workspace</a:t>
            </a:r>
          </a:p>
          <a:p>
            <a:pPr marL="914400" lvl="1" indent="-457200">
              <a:buFont typeface="Arial" pitchFamily="34" charset="0"/>
              <a:buChar char="•"/>
            </a:pPr>
            <a:r>
              <a:rPr lang="en-US" sz="2800" dirty="0" smtClean="0">
                <a:latin typeface="Times New Roman" pitchFamily="18" charset="0"/>
                <a:cs typeface="Times New Roman" pitchFamily="18" charset="0"/>
              </a:rPr>
              <a:t>Displaying </a:t>
            </a:r>
            <a:r>
              <a:rPr lang="en-US" sz="2800" dirty="0">
                <a:latin typeface="Times New Roman" pitchFamily="18" charset="0"/>
                <a:cs typeface="Times New Roman" pitchFamily="18" charset="0"/>
              </a:rPr>
              <a:t>the variable in the command </a:t>
            </a:r>
            <a:r>
              <a:rPr lang="en-US" sz="2800" dirty="0" smtClean="0">
                <a:latin typeface="Times New Roman" pitchFamily="18" charset="0"/>
                <a:cs typeface="Times New Roman" pitchFamily="18" charset="0"/>
              </a:rPr>
              <a:t>window</a:t>
            </a:r>
          </a:p>
          <a:p>
            <a:pPr marL="914400" lvl="1" indent="-457200">
              <a:buFont typeface="Arial" pitchFamily="34" charset="0"/>
              <a:buChar char="•"/>
            </a:pPr>
            <a:r>
              <a:rPr lang="en-US" sz="2800" dirty="0" smtClean="0">
                <a:latin typeface="Times New Roman" pitchFamily="18" charset="0"/>
                <a:cs typeface="Times New Roman" pitchFamily="18" charset="0"/>
              </a:rPr>
              <a:t>Using </a:t>
            </a:r>
            <a:r>
              <a:rPr lang="en-US" sz="2800" dirty="0">
                <a:latin typeface="Times New Roman" pitchFamily="18" charset="0"/>
                <a:cs typeface="Times New Roman" pitchFamily="18" charset="0"/>
              </a:rPr>
              <a:t>the size </a:t>
            </a:r>
            <a:r>
              <a:rPr lang="en-US" sz="2800" dirty="0" smtClean="0">
                <a:latin typeface="Times New Roman" pitchFamily="18" charset="0"/>
                <a:cs typeface="Times New Roman" pitchFamily="18" charset="0"/>
              </a:rPr>
              <a:t>function</a:t>
            </a:r>
          </a:p>
          <a:p>
            <a:pPr lvl="1"/>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&gt;&gt; size (row)                         &gt;&gt; size(column)</a:t>
            </a:r>
          </a:p>
          <a:p>
            <a:pPr lvl="1"/>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ans</a:t>
            </a:r>
            <a:r>
              <a:rPr lang="en-US" sz="2800" dirty="0" smtClean="0">
                <a:latin typeface="Times New Roman" pitchFamily="18" charset="0"/>
                <a:cs typeface="Times New Roman" pitchFamily="18" charset="0"/>
              </a:rPr>
              <a:t> = 1     4                             </a:t>
            </a:r>
            <a:r>
              <a:rPr lang="en-US" sz="2800" dirty="0" err="1" smtClean="0">
                <a:latin typeface="Times New Roman" pitchFamily="18" charset="0"/>
                <a:cs typeface="Times New Roman" pitchFamily="18" charset="0"/>
              </a:rPr>
              <a:t>ans</a:t>
            </a:r>
            <a:r>
              <a:rPr lang="en-US" sz="2800" dirty="0" smtClean="0">
                <a:latin typeface="Times New Roman" pitchFamily="18" charset="0"/>
                <a:cs typeface="Times New Roman" pitchFamily="18" charset="0"/>
              </a:rPr>
              <a:t> = 4     1</a:t>
            </a:r>
          </a:p>
          <a:p>
            <a:pPr lvl="1"/>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The number of elements in an array/vector can also be found using the length function</a:t>
            </a:r>
          </a:p>
          <a:p>
            <a:pPr lvl="1"/>
            <a:r>
              <a:rPr lang="en-US" sz="2800" dirty="0">
                <a:latin typeface="Times New Roman" pitchFamily="18" charset="0"/>
                <a:cs typeface="Times New Roman" pitchFamily="18" charset="0"/>
              </a:rPr>
              <a:t>&gt;&gt; </a:t>
            </a:r>
            <a:r>
              <a:rPr lang="en-US" sz="2800" dirty="0" smtClean="0">
                <a:latin typeface="Times New Roman" pitchFamily="18" charset="0"/>
                <a:cs typeface="Times New Roman" pitchFamily="18" charset="0"/>
              </a:rPr>
              <a:t>length </a:t>
            </a:r>
            <a:r>
              <a:rPr lang="en-US" sz="2800" dirty="0">
                <a:latin typeface="Times New Roman" pitchFamily="18" charset="0"/>
                <a:cs typeface="Times New Roman" pitchFamily="18" charset="0"/>
              </a:rPr>
              <a:t>(row)                         &gt;&gt; </a:t>
            </a:r>
            <a:r>
              <a:rPr lang="en-US" sz="2800" dirty="0" smtClean="0">
                <a:latin typeface="Times New Roman" pitchFamily="18" charset="0"/>
                <a:cs typeface="Times New Roman" pitchFamily="18" charset="0"/>
              </a:rPr>
              <a:t>length(column</a:t>
            </a:r>
            <a:r>
              <a:rPr lang="en-US" sz="2800" dirty="0">
                <a:latin typeface="Times New Roman" pitchFamily="18" charset="0"/>
                <a:cs typeface="Times New Roman" pitchFamily="18" charset="0"/>
              </a:rPr>
              <a:t>)</a:t>
            </a:r>
          </a:p>
          <a:p>
            <a:pPr lvl="1"/>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ans</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4                             </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ans</a:t>
            </a:r>
            <a:r>
              <a:rPr lang="en-US" sz="2800" dirty="0" smtClean="0">
                <a:latin typeface="Times New Roman" pitchFamily="18" charset="0"/>
                <a:cs typeface="Times New Roman" pitchFamily="18" charset="0"/>
              </a:rPr>
              <a:t> </a:t>
            </a:r>
            <a:r>
              <a:rPr lang="en-US" sz="2800" dirty="0">
                <a:latin typeface="Times New Roman" pitchFamily="18" charset="0"/>
                <a:cs typeface="Times New Roman" pitchFamily="18" charset="0"/>
              </a:rPr>
              <a:t>= 4    </a:t>
            </a:r>
            <a:endParaRPr lang="en-US" sz="28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9319499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Arrays: Automatic Initialization #1</a:t>
            </a:r>
            <a:endParaRPr lang="en-US" dirty="0"/>
          </a:p>
        </p:txBody>
      </p:sp>
      <p:sp>
        <p:nvSpPr>
          <p:cNvPr id="8" name="Title 1"/>
          <p:cNvSpPr txBox="1">
            <a:spLocks/>
          </p:cNvSpPr>
          <p:nvPr/>
        </p:nvSpPr>
        <p:spPr>
          <a:xfrm>
            <a:off x="152400" y="1219200"/>
            <a:ext cx="8839200" cy="548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initialize a linear vector of values use </a:t>
            </a:r>
            <a:r>
              <a:rPr lang="en-US" sz="2800" b="1" dirty="0" err="1">
                <a:latin typeface="Times New Roman" pitchFamily="18" charset="0"/>
                <a:cs typeface="Times New Roman" pitchFamily="18" charset="0"/>
              </a:rPr>
              <a:t>linspace</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a = </a:t>
            </a:r>
            <a:r>
              <a:rPr lang="en-US" sz="2800" b="1" dirty="0" err="1" smtClean="0">
                <a:latin typeface="Times New Roman" pitchFamily="18" charset="0"/>
                <a:cs typeface="Times New Roman" pitchFamily="18" charset="0"/>
              </a:rPr>
              <a:t>linspace</a:t>
            </a:r>
            <a:r>
              <a:rPr lang="en-US" sz="2800" b="1" dirty="0" smtClean="0">
                <a:latin typeface="Times New Roman" pitchFamily="18" charset="0"/>
                <a:cs typeface="Times New Roman" pitchFamily="18" charset="0"/>
              </a:rPr>
              <a:t>(0,10,5</a:t>
            </a:r>
            <a:r>
              <a:rPr lang="en-US" sz="2800" b="1" dirty="0">
                <a:latin typeface="Times New Roman" pitchFamily="18" charset="0"/>
                <a:cs typeface="Times New Roman" pitchFamily="18" charset="0"/>
              </a:rPr>
              <a:t>) </a:t>
            </a:r>
            <a:endParaRPr lang="en-US" sz="2800" dirty="0">
              <a:latin typeface="Times New Roman" pitchFamily="18" charset="0"/>
              <a:cs typeface="Times New Roman" pitchFamily="18" charset="0"/>
            </a:endParaRPr>
          </a:p>
          <a:p>
            <a:pPr marL="1371600" lvl="2" indent="-457200">
              <a:buFont typeface="Arial" pitchFamily="34" charset="0"/>
              <a:buChar char="•"/>
            </a:pPr>
            <a:r>
              <a:rPr lang="en-US" sz="2800" dirty="0" smtClean="0">
                <a:latin typeface="Times New Roman" pitchFamily="18" charset="0"/>
                <a:cs typeface="Times New Roman" pitchFamily="18" charset="0"/>
              </a:rPr>
              <a:t>starts </a:t>
            </a:r>
            <a:r>
              <a:rPr lang="en-US" sz="2800" dirty="0">
                <a:latin typeface="Times New Roman" pitchFamily="18" charset="0"/>
                <a:cs typeface="Times New Roman" pitchFamily="18" charset="0"/>
              </a:rPr>
              <a:t>at 0, ends at 10 (inclusive), 5 </a:t>
            </a:r>
            <a:r>
              <a:rPr lang="en-US" sz="2800" dirty="0" smtClean="0">
                <a:latin typeface="Times New Roman" pitchFamily="18" charset="0"/>
                <a:cs typeface="Times New Roman" pitchFamily="18" charset="0"/>
              </a:rPr>
              <a:t>values</a:t>
            </a:r>
          </a:p>
          <a:p>
            <a:pPr lvl="2"/>
            <a:endParaRPr lang="en-US"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Can </a:t>
            </a:r>
            <a:r>
              <a:rPr lang="en-US" sz="2800" dirty="0">
                <a:latin typeface="Times New Roman" pitchFamily="18" charset="0"/>
                <a:cs typeface="Times New Roman" pitchFamily="18" charset="0"/>
              </a:rPr>
              <a:t>also use colon operator (</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a:t>
            </a: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b = 0:2:10 </a:t>
            </a:r>
            <a:endParaRPr lang="en-US" sz="2800" dirty="0">
              <a:latin typeface="Times New Roman" pitchFamily="18" charset="0"/>
              <a:cs typeface="Times New Roman" pitchFamily="18" charset="0"/>
            </a:endParaRPr>
          </a:p>
          <a:p>
            <a:pPr marL="914400" lvl="1" indent="-457200">
              <a:buFont typeface="Arial" pitchFamily="34" charset="0"/>
              <a:buChar char="•"/>
            </a:pPr>
            <a:r>
              <a:rPr lang="en-US" sz="2800" dirty="0" smtClean="0">
                <a:latin typeface="Times New Roman" pitchFamily="18" charset="0"/>
                <a:cs typeface="Times New Roman" pitchFamily="18" charset="0"/>
              </a:rPr>
              <a:t>starts </a:t>
            </a:r>
            <a:r>
              <a:rPr lang="en-US" sz="2800" dirty="0">
                <a:latin typeface="Times New Roman" pitchFamily="18" charset="0"/>
                <a:cs typeface="Times New Roman" pitchFamily="18" charset="0"/>
              </a:rPr>
              <a:t>at 0, increments by 2, and ends at or before </a:t>
            </a:r>
            <a:r>
              <a:rPr lang="en-US" sz="2800" dirty="0" smtClean="0">
                <a:latin typeface="Times New Roman" pitchFamily="18" charset="0"/>
                <a:cs typeface="Times New Roman" pitchFamily="18" charset="0"/>
              </a:rPr>
              <a:t>10</a:t>
            </a:r>
          </a:p>
          <a:p>
            <a:pPr marL="914400" lvl="1" indent="-457200">
              <a:buFont typeface="Arial" pitchFamily="34" charset="0"/>
              <a:buChar char="•"/>
            </a:pPr>
            <a:r>
              <a:rPr lang="en-US" sz="2800" dirty="0" smtClean="0">
                <a:latin typeface="Times New Roman" pitchFamily="18" charset="0"/>
                <a:cs typeface="Times New Roman" pitchFamily="18" charset="0"/>
              </a:rPr>
              <a:t>increment </a:t>
            </a:r>
            <a:r>
              <a:rPr lang="en-US" sz="2800" dirty="0">
                <a:latin typeface="Times New Roman" pitchFamily="18" charset="0"/>
                <a:cs typeface="Times New Roman" pitchFamily="18" charset="0"/>
              </a:rPr>
              <a:t>can be decimal or negative</a:t>
            </a: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c=1:5</a:t>
            </a:r>
            <a:endParaRPr lang="en-US" sz="2800" dirty="0">
              <a:latin typeface="Times New Roman" pitchFamily="18" charset="0"/>
              <a:cs typeface="Times New Roman" pitchFamily="18" charset="0"/>
            </a:endParaRPr>
          </a:p>
          <a:p>
            <a:pPr marL="914400" lvl="1" indent="-457200">
              <a:buFont typeface="Arial" pitchFamily="34" charset="0"/>
              <a:buChar char="•"/>
            </a:pPr>
            <a:r>
              <a:rPr lang="en-US" sz="2800" dirty="0" smtClean="0">
                <a:latin typeface="Times New Roman" pitchFamily="18" charset="0"/>
                <a:cs typeface="Times New Roman" pitchFamily="18" charset="0"/>
              </a:rPr>
              <a:t>if </a:t>
            </a:r>
            <a:r>
              <a:rPr lang="en-US" sz="2800" dirty="0">
                <a:latin typeface="Times New Roman" pitchFamily="18" charset="0"/>
                <a:cs typeface="Times New Roman" pitchFamily="18" charset="0"/>
              </a:rPr>
              <a:t>increment isn’t specified, default is </a:t>
            </a:r>
            <a:r>
              <a:rPr lang="en-US" sz="2800" dirty="0" smtClean="0">
                <a:latin typeface="Times New Roman" pitchFamily="18" charset="0"/>
                <a:cs typeface="Times New Roman" pitchFamily="18" charset="0"/>
              </a:rPr>
              <a:t>1</a:t>
            </a:r>
          </a:p>
          <a:p>
            <a:pPr lvl="1"/>
            <a:endParaRPr lang="en-US" sz="20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initialize logarithmically spaced values use </a:t>
            </a:r>
            <a:r>
              <a:rPr lang="en-US" sz="2800" b="1" dirty="0" err="1">
                <a:latin typeface="Times New Roman" pitchFamily="18" charset="0"/>
                <a:cs typeface="Times New Roman" pitchFamily="18" charset="0"/>
              </a:rPr>
              <a:t>logspace</a:t>
            </a:r>
            <a:endParaRPr lang="en-US" sz="2800" dirty="0">
              <a:latin typeface="Times New Roman" pitchFamily="18" charset="0"/>
              <a:cs typeface="Times New Roman" pitchFamily="18" charset="0"/>
            </a:endParaRPr>
          </a:p>
          <a:p>
            <a:pPr marL="914400" lvl="1" indent="-457200">
              <a:buFont typeface="Arial" pitchFamily="34" charset="0"/>
              <a:buChar char="•"/>
            </a:pPr>
            <a:r>
              <a:rPr lang="en-US" sz="2800" dirty="0" smtClean="0">
                <a:latin typeface="Times New Roman" pitchFamily="18" charset="0"/>
                <a:cs typeface="Times New Roman" pitchFamily="18" charset="0"/>
              </a:rPr>
              <a:t>similar </a:t>
            </a:r>
            <a:r>
              <a:rPr lang="en-US" sz="2800" dirty="0">
                <a:latin typeface="Times New Roman" pitchFamily="18" charset="0"/>
                <a:cs typeface="Times New Roman" pitchFamily="18" charset="0"/>
              </a:rPr>
              <a:t>to </a:t>
            </a:r>
            <a:r>
              <a:rPr lang="en-US" sz="2800" b="1" dirty="0" err="1">
                <a:latin typeface="Times New Roman" pitchFamily="18" charset="0"/>
                <a:cs typeface="Times New Roman" pitchFamily="18" charset="0"/>
              </a:rPr>
              <a:t>linspace</a:t>
            </a:r>
            <a:r>
              <a:rPr lang="en-US" sz="2800" dirty="0">
                <a:latin typeface="Times New Roman" pitchFamily="18" charset="0"/>
                <a:cs typeface="Times New Roman" pitchFamily="18" charset="0"/>
              </a:rPr>
              <a:t>, but </a:t>
            </a:r>
            <a:r>
              <a:rPr lang="en-US" sz="2800" dirty="0" smtClean="0">
                <a:latin typeface="Times New Roman" pitchFamily="18" charset="0"/>
                <a:cs typeface="Times New Roman" pitchFamily="18" charset="0"/>
              </a:rPr>
              <a:t>see </a:t>
            </a:r>
            <a:r>
              <a:rPr lang="en-US" sz="2800" b="1" dirty="0" smtClean="0">
                <a:latin typeface="Times New Roman" pitchFamily="18" charset="0"/>
                <a:cs typeface="Times New Roman" pitchFamily="18" charset="0"/>
              </a:rPr>
              <a:t>help</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41731131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Arrays: Automatic Initialization #2</a:t>
            </a:r>
            <a:endParaRPr lang="en-US" dirty="0"/>
          </a:p>
        </p:txBody>
      </p:sp>
      <p:sp>
        <p:nvSpPr>
          <p:cNvPr id="8" name="Title 1"/>
          <p:cNvSpPr txBox="1">
            <a:spLocks/>
          </p:cNvSpPr>
          <p:nvPr/>
        </p:nvSpPr>
        <p:spPr>
          <a:xfrm>
            <a:off x="152400" y="1219200"/>
            <a:ext cx="8839200" cy="548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Initialize </a:t>
            </a:r>
            <a:r>
              <a:rPr lang="en-US" sz="2800" dirty="0">
                <a:latin typeface="Times New Roman" pitchFamily="18" charset="0"/>
                <a:cs typeface="Times New Roman" pitchFamily="18" charset="0"/>
              </a:rPr>
              <a:t>a vector of </a:t>
            </a:r>
            <a:r>
              <a:rPr lang="en-US" sz="2800" b="1" dirty="0">
                <a:latin typeface="Times New Roman" pitchFamily="18" charset="0"/>
                <a:cs typeface="Times New Roman" pitchFamily="18" charset="0"/>
              </a:rPr>
              <a:t>ones</a:t>
            </a: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zeros</a:t>
            </a:r>
            <a:r>
              <a:rPr lang="en-US" sz="2800" dirty="0">
                <a:latin typeface="Times New Roman" pitchFamily="18" charset="0"/>
                <a:cs typeface="Times New Roman" pitchFamily="18" charset="0"/>
              </a:rPr>
              <a:t>, or </a:t>
            </a:r>
            <a:r>
              <a:rPr lang="en-US" sz="2800" b="1" dirty="0" smtClean="0">
                <a:latin typeface="Times New Roman" pitchFamily="18" charset="0"/>
                <a:cs typeface="Times New Roman" pitchFamily="18" charset="0"/>
              </a:rPr>
              <a:t>rand</a:t>
            </a:r>
            <a:r>
              <a:rPr lang="en-US" sz="2800" dirty="0" smtClean="0">
                <a:latin typeface="Times New Roman" pitchFamily="18" charset="0"/>
                <a:cs typeface="Times New Roman" pitchFamily="18" charset="0"/>
              </a:rPr>
              <a:t>om numbers</a:t>
            </a:r>
          </a:p>
          <a:p>
            <a:pPr lvl="1"/>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o = ones(1,10)</a:t>
            </a:r>
          </a:p>
          <a:p>
            <a:pPr marL="914400" lvl="1" indent="-457200">
              <a:buFont typeface="Arial" pitchFamily="34" charset="0"/>
              <a:buChar char="•"/>
            </a:pPr>
            <a:r>
              <a:rPr lang="en-US" sz="2800" dirty="0" smtClean="0">
                <a:latin typeface="Times New Roman" pitchFamily="18" charset="0"/>
                <a:cs typeface="Times New Roman" pitchFamily="18" charset="0"/>
              </a:rPr>
              <a:t>row </a:t>
            </a:r>
            <a:r>
              <a:rPr lang="en-US" sz="2800" dirty="0">
                <a:latin typeface="Times New Roman" pitchFamily="18" charset="0"/>
                <a:cs typeface="Times New Roman" pitchFamily="18" charset="0"/>
              </a:rPr>
              <a:t>vector with 10 elements, all </a:t>
            </a:r>
            <a:r>
              <a:rPr lang="en-US" sz="2800" dirty="0" smtClean="0">
                <a:latin typeface="Times New Roman" pitchFamily="18" charset="0"/>
                <a:cs typeface="Times New Roman" pitchFamily="18" charset="0"/>
              </a:rPr>
              <a:t>1</a:t>
            </a:r>
          </a:p>
          <a:p>
            <a:pPr lvl="1"/>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z = zeros(23,1)</a:t>
            </a:r>
          </a:p>
          <a:p>
            <a:pPr marL="914400" lvl="1" indent="-457200">
              <a:buFont typeface="Arial" pitchFamily="34" charset="0"/>
              <a:buChar char="•"/>
            </a:pPr>
            <a:r>
              <a:rPr lang="en-US" sz="2800" dirty="0" smtClean="0">
                <a:latin typeface="Times New Roman" pitchFamily="18" charset="0"/>
                <a:cs typeface="Times New Roman" pitchFamily="18" charset="0"/>
              </a:rPr>
              <a:t>column </a:t>
            </a:r>
            <a:r>
              <a:rPr lang="en-US" sz="2800" dirty="0">
                <a:latin typeface="Times New Roman" pitchFamily="18" charset="0"/>
                <a:cs typeface="Times New Roman" pitchFamily="18" charset="0"/>
              </a:rPr>
              <a:t>vector with 23 elements, all </a:t>
            </a:r>
            <a:r>
              <a:rPr lang="en-US" sz="2800" dirty="0" smtClean="0">
                <a:latin typeface="Times New Roman" pitchFamily="18" charset="0"/>
                <a:cs typeface="Times New Roman" pitchFamily="18" charset="0"/>
              </a:rPr>
              <a:t>0</a:t>
            </a:r>
          </a:p>
          <a:p>
            <a:pPr lvl="1"/>
            <a:r>
              <a:rPr lang="en-US" sz="2800" dirty="0" smtClean="0">
                <a:latin typeface="Times New Roman" pitchFamily="18" charset="0"/>
                <a:cs typeface="Times New Roman" pitchFamily="18" charset="0"/>
              </a:rPr>
              <a:t>»</a:t>
            </a:r>
            <a:r>
              <a:rPr lang="en-US" sz="2800" b="1" dirty="0" smtClean="0">
                <a:latin typeface="Times New Roman" pitchFamily="18" charset="0"/>
                <a:cs typeface="Times New Roman" pitchFamily="18" charset="0"/>
              </a:rPr>
              <a:t>r = rand(1,45)</a:t>
            </a:r>
          </a:p>
          <a:p>
            <a:pPr marL="914400" lvl="1" indent="-457200">
              <a:buFont typeface="Arial" pitchFamily="34" charset="0"/>
              <a:buChar char="•"/>
            </a:pPr>
            <a:r>
              <a:rPr lang="en-US" sz="2800" dirty="0" smtClean="0">
                <a:latin typeface="Times New Roman" pitchFamily="18" charset="0"/>
                <a:cs typeface="Times New Roman" pitchFamily="18" charset="0"/>
              </a:rPr>
              <a:t>row </a:t>
            </a:r>
            <a:r>
              <a:rPr lang="en-US" sz="2800" dirty="0">
                <a:latin typeface="Times New Roman" pitchFamily="18" charset="0"/>
                <a:cs typeface="Times New Roman" pitchFamily="18" charset="0"/>
              </a:rPr>
              <a:t>vector with 45 elements (uniform [0,1</a:t>
            </a:r>
            <a:r>
              <a:rPr lang="en-US" sz="2800" dirty="0" smtClean="0">
                <a:latin typeface="Times New Roman" pitchFamily="18" charset="0"/>
                <a:cs typeface="Times New Roman" pitchFamily="18" charset="0"/>
              </a:rPr>
              <a:t>])</a:t>
            </a:r>
          </a:p>
          <a:p>
            <a:pPr lvl="1"/>
            <a:r>
              <a:rPr lang="en-US" sz="2800" dirty="0" smtClean="0">
                <a:latin typeface="Times New Roman" pitchFamily="18" charset="0"/>
                <a:cs typeface="Times New Roman" pitchFamily="18" charset="0"/>
              </a:rPr>
              <a:t>»</a:t>
            </a:r>
            <a:r>
              <a:rPr lang="en-US" sz="2800" b="1" dirty="0" smtClean="0">
                <a:latin typeface="Times New Roman" pitchFamily="18" charset="0"/>
                <a:cs typeface="Times New Roman" pitchFamily="18" charset="0"/>
              </a:rPr>
              <a:t>n = nan(1,69)</a:t>
            </a:r>
          </a:p>
          <a:p>
            <a:pPr marL="914400" lvl="1" indent="-457200">
              <a:buFont typeface="Arial" pitchFamily="34" charset="0"/>
              <a:buChar char="•"/>
            </a:pPr>
            <a:r>
              <a:rPr lang="en-US" sz="2800" dirty="0" smtClean="0">
                <a:latin typeface="Times New Roman" pitchFamily="18" charset="0"/>
                <a:cs typeface="Times New Roman" pitchFamily="18" charset="0"/>
              </a:rPr>
              <a:t>row </a:t>
            </a:r>
            <a:r>
              <a:rPr lang="en-US" sz="2800" dirty="0">
                <a:latin typeface="Times New Roman" pitchFamily="18" charset="0"/>
                <a:cs typeface="Times New Roman" pitchFamily="18" charset="0"/>
              </a:rPr>
              <a:t>vector of </a:t>
            </a:r>
            <a:r>
              <a:rPr lang="en-US" sz="2800" dirty="0" err="1">
                <a:latin typeface="Times New Roman" pitchFamily="18" charset="0"/>
                <a:cs typeface="Times New Roman" pitchFamily="18" charset="0"/>
              </a:rPr>
              <a:t>NaNs</a:t>
            </a:r>
            <a:r>
              <a:rPr lang="en-US" sz="2800" dirty="0">
                <a:latin typeface="Times New Roman" pitchFamily="18" charset="0"/>
                <a:cs typeface="Times New Roman" pitchFamily="18" charset="0"/>
              </a:rPr>
              <a:t> (useful for representing uninitialized variables</a:t>
            </a:r>
            <a:r>
              <a:rPr lang="en-US" sz="2800" dirty="0" smtClean="0">
                <a:latin typeface="Times New Roman" pitchFamily="18" charset="0"/>
                <a:cs typeface="Times New Roman" pitchFamily="18" charset="0"/>
              </a:rPr>
              <a:t>)</a:t>
            </a:r>
          </a:p>
          <a:p>
            <a:pPr marL="1371600" lvl="2" indent="-457200">
              <a:buFont typeface="Arial" pitchFamily="34" charset="0"/>
              <a:buChar char="•"/>
            </a:pP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general function call is</a:t>
            </a:r>
            <a:r>
              <a:rPr lang="en-US" sz="2800" dirty="0" smtClean="0">
                <a:latin typeface="Times New Roman" pitchFamily="18" charset="0"/>
                <a:cs typeface="Times New Roman" pitchFamily="18" charset="0"/>
              </a:rPr>
              <a:t>: </a:t>
            </a:r>
            <a:r>
              <a:rPr lang="en-US" sz="2800" dirty="0" err="1" smtClean="0">
                <a:latin typeface="Times New Roman" pitchFamily="18" charset="0"/>
                <a:cs typeface="Times New Roman" pitchFamily="18" charset="0"/>
              </a:rPr>
              <a:t>var</a:t>
            </a:r>
            <a:r>
              <a:rPr lang="en-US" sz="2800" dirty="0" smtClean="0">
                <a:latin typeface="Times New Roman" pitchFamily="18" charset="0"/>
                <a:cs typeface="Times New Roman" pitchFamily="18" charset="0"/>
              </a:rPr>
              <a:t> = zeros(M,N);</a:t>
            </a:r>
          </a:p>
          <a:p>
            <a:pPr lvl="2"/>
            <a:r>
              <a:rPr lang="en-US" sz="2000" dirty="0" smtClean="0">
                <a:latin typeface="Times New Roman" pitchFamily="18" charset="0"/>
                <a:cs typeface="Times New Roman" pitchFamily="18" charset="0"/>
              </a:rPr>
              <a:t>                                                    </a:t>
            </a:r>
          </a:p>
          <a:p>
            <a:pPr lvl="2"/>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 rows          # </a:t>
            </a:r>
            <a:r>
              <a:rPr lang="en-US" sz="2800" dirty="0">
                <a:latin typeface="Times New Roman" pitchFamily="18" charset="0"/>
                <a:cs typeface="Times New Roman" pitchFamily="18" charset="0"/>
              </a:rPr>
              <a:t>columns</a:t>
            </a:r>
          </a:p>
        </p:txBody>
      </p:sp>
      <p:cxnSp>
        <p:nvCxnSpPr>
          <p:cNvPr id="4" name="Straight Arrow Connector 3"/>
          <p:cNvCxnSpPr/>
          <p:nvPr/>
        </p:nvCxnSpPr>
        <p:spPr>
          <a:xfrm flipV="1">
            <a:off x="6248400" y="5943600"/>
            <a:ext cx="1219200" cy="4572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7924800" y="5905500"/>
            <a:ext cx="0" cy="4191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5994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534400" cy="917575"/>
          </a:xfrm>
        </p:spPr>
        <p:txBody>
          <a:bodyPr>
            <a:normAutofit/>
          </a:bodyPr>
          <a:lstStyle/>
          <a:p>
            <a:r>
              <a:rPr lang="en-US" dirty="0" smtClean="0"/>
              <a:t>Arrays: Transpose</a:t>
            </a:r>
            <a:endParaRPr lang="en-US" dirty="0"/>
          </a:p>
        </p:txBody>
      </p:sp>
      <p:sp>
        <p:nvSpPr>
          <p:cNvPr id="8" name="Title 1"/>
          <p:cNvSpPr txBox="1">
            <a:spLocks/>
          </p:cNvSpPr>
          <p:nvPr/>
        </p:nvSpPr>
        <p:spPr>
          <a:xfrm>
            <a:off x="152400" y="1406410"/>
            <a:ext cx="8839200" cy="491819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transpose operators turns a column vector into a row vector and vice versa</a:t>
            </a:r>
          </a:p>
          <a:p>
            <a:pPr algn="l"/>
            <a:r>
              <a:rPr lang="en-US" sz="2800"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a = [1 2 3 4+i]</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transpose(a)</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a' </a:t>
            </a:r>
            <a:endParaRPr lang="en-US" sz="2800" dirty="0">
              <a:latin typeface="Times New Roman" pitchFamily="18" charset="0"/>
              <a:cs typeface="Times New Roman" pitchFamily="18" charset="0"/>
            </a:endParaRPr>
          </a:p>
          <a:p>
            <a:pPr algn="l"/>
            <a:endParaRPr lang="en-US" sz="20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The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operator</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gives </a:t>
            </a:r>
            <a:r>
              <a:rPr lang="en-US" sz="2800" dirty="0">
                <a:latin typeface="Times New Roman" pitchFamily="18" charset="0"/>
                <a:cs typeface="Times New Roman" pitchFamily="18" charset="0"/>
              </a:rPr>
              <a:t>the </a:t>
            </a:r>
            <a:r>
              <a:rPr lang="en-US" sz="2800" dirty="0" err="1">
                <a:latin typeface="Times New Roman" pitchFamily="18" charset="0"/>
                <a:cs typeface="Times New Roman" pitchFamily="18" charset="0"/>
              </a:rPr>
              <a:t>Hermitian</a:t>
            </a:r>
            <a:r>
              <a:rPr lang="en-US" sz="2800" dirty="0">
                <a:latin typeface="Times New Roman" pitchFamily="18" charset="0"/>
                <a:cs typeface="Times New Roman" pitchFamily="18" charset="0"/>
              </a:rPr>
              <a:t>-transpose, i.e. transposes and conjugates all complex </a:t>
            </a:r>
            <a:r>
              <a:rPr lang="en-US" sz="2800" dirty="0" smtClean="0">
                <a:latin typeface="Times New Roman" pitchFamily="18" charset="0"/>
                <a:cs typeface="Times New Roman" pitchFamily="18" charset="0"/>
              </a:rPr>
              <a:t>numbers</a:t>
            </a:r>
          </a:p>
          <a:p>
            <a:pPr algn="l"/>
            <a:endParaRPr lang="en-US" sz="20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For </a:t>
            </a:r>
            <a:r>
              <a:rPr lang="en-US" sz="2800" dirty="0">
                <a:latin typeface="Times New Roman" pitchFamily="18" charset="0"/>
                <a:cs typeface="Times New Roman" pitchFamily="18" charset="0"/>
              </a:rPr>
              <a:t>vectors of real numbers </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and </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give same result</a:t>
            </a:r>
          </a:p>
        </p:txBody>
      </p:sp>
    </p:spTree>
    <p:extLst>
      <p:ext uri="{BB962C8B-B14F-4D97-AF65-F5344CB8AC3E}">
        <p14:creationId xmlns:p14="http://schemas.microsoft.com/office/powerpoint/2010/main" val="26643640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
            <a:ext cx="8534400" cy="762000"/>
          </a:xfrm>
        </p:spPr>
        <p:txBody>
          <a:bodyPr>
            <a:normAutofit/>
          </a:bodyPr>
          <a:lstStyle/>
          <a:p>
            <a:r>
              <a:rPr lang="en-US" dirty="0" smtClean="0"/>
              <a:t>Arrays: Manipulations</a:t>
            </a:r>
            <a:endParaRPr lang="en-US" dirty="0"/>
          </a:p>
        </p:txBody>
      </p:sp>
      <p:sp>
        <p:nvSpPr>
          <p:cNvPr id="8" name="Title 1"/>
          <p:cNvSpPr txBox="1">
            <a:spLocks/>
          </p:cNvSpPr>
          <p:nvPr/>
        </p:nvSpPr>
        <p:spPr>
          <a:xfrm>
            <a:off x="152400" y="1143000"/>
            <a:ext cx="8915400" cy="548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Addition </a:t>
            </a:r>
            <a:r>
              <a:rPr lang="en-US" sz="2800" dirty="0">
                <a:latin typeface="Times New Roman" pitchFamily="18" charset="0"/>
                <a:cs typeface="Times New Roman" pitchFamily="18" charset="0"/>
              </a:rPr>
              <a:t>and subtraction are element-wise; </a:t>
            </a:r>
            <a:r>
              <a:rPr lang="en-US" sz="2800" dirty="0" smtClean="0">
                <a:latin typeface="Times New Roman" pitchFamily="18" charset="0"/>
                <a:cs typeface="Times New Roman" pitchFamily="18" charset="0"/>
              </a:rPr>
              <a:t>                sizes </a:t>
            </a:r>
            <a:r>
              <a:rPr lang="en-US" sz="2800" dirty="0">
                <a:latin typeface="Times New Roman" pitchFamily="18" charset="0"/>
                <a:cs typeface="Times New Roman" pitchFamily="18" charset="0"/>
              </a:rPr>
              <a:t>must match (unless one is a scalar</a:t>
            </a:r>
            <a:r>
              <a:rPr lang="en-US" sz="2800" dirty="0" smtClean="0">
                <a:latin typeface="Times New Roman" pitchFamily="18" charset="0"/>
                <a:cs typeface="Times New Roman" pitchFamily="18" charset="0"/>
              </a:rPr>
              <a:t>):</a:t>
            </a:r>
          </a:p>
          <a:p>
            <a:pPr algn="l"/>
            <a:endParaRPr lang="en-US" sz="2000" dirty="0" smtClean="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following would give an error</a:t>
            </a: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c </a:t>
            </a:r>
            <a:r>
              <a:rPr lang="en-US" sz="2800" b="1" dirty="0">
                <a:latin typeface="Times New Roman" pitchFamily="18" charset="0"/>
                <a:cs typeface="Times New Roman" pitchFamily="18" charset="0"/>
              </a:rPr>
              <a:t>= row + </a:t>
            </a:r>
            <a:r>
              <a:rPr lang="en-US" sz="2800" b="1" dirty="0" smtClean="0">
                <a:latin typeface="Times New Roman" pitchFamily="18" charset="0"/>
                <a:cs typeface="Times New Roman" pitchFamily="18" charset="0"/>
              </a:rPr>
              <a:t>column</a:t>
            </a:r>
          </a:p>
          <a:p>
            <a:pPr algn="l"/>
            <a:endParaRPr lang="en-US" sz="2000" dirty="0">
              <a:latin typeface="Times New Roman" pitchFamily="18" charset="0"/>
              <a:cs typeface="Times New Roman" pitchFamily="18" charset="0"/>
            </a:endParaRPr>
          </a:p>
          <a:p>
            <a:pPr marL="457200" indent="-457200" algn="l">
              <a:buFont typeface="Arial" pitchFamily="34" charset="0"/>
              <a:buChar char="•"/>
            </a:pPr>
            <a:r>
              <a:rPr lang="en-US" sz="2800" dirty="0">
                <a:latin typeface="Times New Roman" pitchFamily="18" charset="0"/>
                <a:cs typeface="Times New Roman" pitchFamily="18" charset="0"/>
              </a:rPr>
              <a:t>T</a:t>
            </a:r>
            <a:r>
              <a:rPr lang="en-US" sz="2800" dirty="0" smtClean="0">
                <a:latin typeface="Times New Roman" pitchFamily="18" charset="0"/>
                <a:cs typeface="Times New Roman" pitchFamily="18" charset="0"/>
              </a:rPr>
              <a:t>ranspose </a:t>
            </a:r>
            <a:r>
              <a:rPr lang="en-US" sz="2800" dirty="0">
                <a:latin typeface="Times New Roman" pitchFamily="18" charset="0"/>
                <a:cs typeface="Times New Roman" pitchFamily="18" charset="0"/>
              </a:rPr>
              <a:t>to make sizes compatible</a:t>
            </a: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c </a:t>
            </a:r>
            <a:r>
              <a:rPr lang="en-US" sz="2800" b="1" dirty="0">
                <a:latin typeface="Times New Roman" pitchFamily="18" charset="0"/>
                <a:cs typeface="Times New Roman" pitchFamily="18" charset="0"/>
              </a:rPr>
              <a:t>= row’+ column</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c </a:t>
            </a:r>
            <a:r>
              <a:rPr lang="en-US" sz="2800" b="1" dirty="0">
                <a:latin typeface="Times New Roman" pitchFamily="18" charset="0"/>
                <a:cs typeface="Times New Roman" pitchFamily="18" charset="0"/>
              </a:rPr>
              <a:t>= row + column</a:t>
            </a:r>
            <a:r>
              <a:rPr lang="en-US" sz="2800" b="1" dirty="0" smtClean="0">
                <a:latin typeface="Times New Roman" pitchFamily="18" charset="0"/>
                <a:cs typeface="Times New Roman" pitchFamily="18" charset="0"/>
              </a:rPr>
              <a:t>’</a:t>
            </a:r>
          </a:p>
          <a:p>
            <a:pPr algn="l"/>
            <a:endParaRPr lang="en-US" sz="20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Can </a:t>
            </a:r>
            <a:r>
              <a:rPr lang="en-US" sz="2800" dirty="0">
                <a:latin typeface="Times New Roman" pitchFamily="18" charset="0"/>
                <a:cs typeface="Times New Roman" pitchFamily="18" charset="0"/>
              </a:rPr>
              <a:t>sum up or multiply elements of vector</a:t>
            </a: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s = sum(row</a:t>
            </a:r>
            <a:r>
              <a:rPr lang="en-US" sz="2800" b="1" dirty="0">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p = prod(row</a:t>
            </a:r>
            <a:r>
              <a:rPr lang="en-US" sz="2800" b="1" dirty="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7806" y="1371600"/>
            <a:ext cx="235267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5168" y="2971800"/>
            <a:ext cx="2238375"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88066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8600"/>
            <a:ext cx="8153400" cy="6324600"/>
          </a:xfrm>
        </p:spPr>
        <p:txBody>
          <a:bodyPr>
            <a:normAutofit/>
          </a:bodyPr>
          <a:lstStyle/>
          <a:p>
            <a:pPr algn="l"/>
            <a:r>
              <a:rPr lang="en-US" dirty="0" smtClean="0">
                <a:solidFill>
                  <a:schemeClr val="bg1">
                    <a:lumMod val="50000"/>
                  </a:schemeClr>
                </a:solidFill>
              </a:rPr>
              <a:t>What </a:t>
            </a:r>
            <a:r>
              <a:rPr lang="en-US" dirty="0">
                <a:solidFill>
                  <a:schemeClr val="bg1">
                    <a:lumMod val="50000"/>
                  </a:schemeClr>
                </a:solidFill>
              </a:rPr>
              <a:t>is data science</a:t>
            </a:r>
            <a:r>
              <a:rPr lang="en-US" dirty="0" smtClean="0">
                <a:solidFill>
                  <a:schemeClr val="bg1">
                    <a:lumMod val="50000"/>
                  </a:schemeClr>
                </a:solidFill>
              </a:rPr>
              <a:t>?</a:t>
            </a:r>
            <a:r>
              <a:rPr lang="en-US" dirty="0" smtClean="0"/>
              <a:t/>
            </a:r>
            <a:br>
              <a:rPr lang="en-US" dirty="0" smtClean="0"/>
            </a:br>
            <a:r>
              <a:rPr lang="en-US" dirty="0"/>
              <a:t/>
            </a:r>
            <a:br>
              <a:rPr lang="en-US" dirty="0"/>
            </a:br>
            <a:r>
              <a:rPr lang="en-US" b="1" dirty="0" smtClean="0"/>
              <a:t>Misconception of Data science </a:t>
            </a:r>
            <a:r>
              <a:rPr lang="en-US" dirty="0" smtClean="0">
                <a:solidFill>
                  <a:schemeClr val="bg1">
                    <a:lumMod val="50000"/>
                  </a:schemeClr>
                </a:solidFill>
              </a:rPr>
              <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a:solidFill>
                  <a:schemeClr val="bg1">
                    <a:lumMod val="50000"/>
                  </a:schemeClr>
                </a:solidFill>
              </a:rPr>
              <a:t>D</a:t>
            </a:r>
            <a:r>
              <a:rPr lang="en-US" dirty="0" smtClean="0">
                <a:solidFill>
                  <a:schemeClr val="bg1">
                    <a:lumMod val="50000"/>
                  </a:schemeClr>
                </a:solidFill>
              </a:rPr>
              <a:t>ata </a:t>
            </a:r>
            <a:r>
              <a:rPr lang="en-US" dirty="0">
                <a:solidFill>
                  <a:schemeClr val="bg1">
                    <a:lumMod val="50000"/>
                  </a:schemeClr>
                </a:solidFill>
              </a:rPr>
              <a:t>science </a:t>
            </a:r>
            <a:r>
              <a:rPr lang="en-US" dirty="0" smtClean="0">
                <a:solidFill>
                  <a:schemeClr val="bg1">
                    <a:lumMod val="50000"/>
                  </a:schemeClr>
                </a:solidFill>
              </a:rPr>
              <a:t>examples</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a:solidFill>
                  <a:schemeClr val="bg1">
                    <a:lumMod val="50000"/>
                  </a:schemeClr>
                </a:solidFill>
              </a:rPr>
              <a:t>Course objectives and </a:t>
            </a:r>
            <a:r>
              <a:rPr lang="en-US" dirty="0" smtClean="0">
                <a:solidFill>
                  <a:schemeClr val="bg1">
                    <a:lumMod val="50000"/>
                  </a:schemeClr>
                </a:solidFill>
              </a:rPr>
              <a:t>Logistics</a:t>
            </a:r>
            <a:br>
              <a:rPr lang="en-US" dirty="0" smtClean="0">
                <a:solidFill>
                  <a:schemeClr val="bg1">
                    <a:lumMod val="50000"/>
                  </a:schemeClr>
                </a:solidFill>
              </a:rPr>
            </a:br>
            <a:r>
              <a:rPr lang="en-US" dirty="0">
                <a:solidFill>
                  <a:schemeClr val="bg1">
                    <a:lumMod val="50000"/>
                  </a:schemeClr>
                </a:solidFill>
              </a:rPr>
              <a:t/>
            </a:r>
            <a:br>
              <a:rPr lang="en-US" dirty="0">
                <a:solidFill>
                  <a:schemeClr val="bg1">
                    <a:lumMod val="50000"/>
                  </a:schemeClr>
                </a:solidFill>
              </a:rPr>
            </a:br>
            <a:r>
              <a:rPr lang="en-US" dirty="0" smtClean="0">
                <a:solidFill>
                  <a:schemeClr val="bg1">
                    <a:lumMod val="50000"/>
                  </a:schemeClr>
                </a:solidFill>
              </a:rPr>
              <a:t>Introduction to </a:t>
            </a:r>
            <a:r>
              <a:rPr lang="en-US" dirty="0" err="1" smtClean="0">
                <a:solidFill>
                  <a:schemeClr val="bg1">
                    <a:lumMod val="50000"/>
                  </a:schemeClr>
                </a:solidFill>
              </a:rPr>
              <a:t>Matlab</a:t>
            </a:r>
            <a:endParaRPr lang="en-US" dirty="0">
              <a:solidFill>
                <a:schemeClr val="bg1">
                  <a:lumMod val="50000"/>
                </a:schemeClr>
              </a:solidFill>
            </a:endParaRPr>
          </a:p>
        </p:txBody>
      </p:sp>
    </p:spTree>
    <p:extLst>
      <p:ext uri="{BB962C8B-B14F-4D97-AF65-F5344CB8AC3E}">
        <p14:creationId xmlns:p14="http://schemas.microsoft.com/office/powerpoint/2010/main" val="24697668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0"/>
            <a:ext cx="8534400" cy="917575"/>
          </a:xfrm>
        </p:spPr>
        <p:txBody>
          <a:bodyPr>
            <a:normAutofit/>
          </a:bodyPr>
          <a:lstStyle/>
          <a:p>
            <a:r>
              <a:rPr lang="en-US" dirty="0" smtClean="0"/>
              <a:t>Arrays: Element-Wise Functions</a:t>
            </a:r>
            <a:endParaRPr lang="en-US" dirty="0"/>
          </a:p>
        </p:txBody>
      </p:sp>
      <p:sp>
        <p:nvSpPr>
          <p:cNvPr id="8" name="Title 1"/>
          <p:cNvSpPr txBox="1">
            <a:spLocks/>
          </p:cNvSpPr>
          <p:nvPr/>
        </p:nvSpPr>
        <p:spPr>
          <a:xfrm>
            <a:off x="76200" y="1295400"/>
            <a:ext cx="8839200" cy="5334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All functions </a:t>
            </a:r>
            <a:r>
              <a:rPr lang="en-US" sz="2800" dirty="0">
                <a:latin typeface="Times New Roman" pitchFamily="18" charset="0"/>
                <a:cs typeface="Times New Roman" pitchFamily="18" charset="0"/>
              </a:rPr>
              <a:t>that work on scalars also work on vectors</a:t>
            </a:r>
          </a:p>
          <a:p>
            <a:pPr algn="l"/>
            <a:r>
              <a:rPr lang="en-US" sz="2800"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t = [1 2 3];</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f = </a:t>
            </a:r>
            <a:r>
              <a:rPr lang="en-US" sz="2800" b="1" dirty="0" err="1">
                <a:latin typeface="Times New Roman" pitchFamily="18" charset="0"/>
                <a:cs typeface="Times New Roman" pitchFamily="18" charset="0"/>
              </a:rPr>
              <a:t>exp</a:t>
            </a:r>
            <a:r>
              <a:rPr lang="en-US" sz="2800" b="1" dirty="0">
                <a:latin typeface="Times New Roman" pitchFamily="18" charset="0"/>
                <a:cs typeface="Times New Roman" pitchFamily="18" charset="0"/>
              </a:rPr>
              <a:t>(t);</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 is </a:t>
            </a:r>
            <a:r>
              <a:rPr lang="en-US" sz="2800" dirty="0">
                <a:latin typeface="Times New Roman" pitchFamily="18" charset="0"/>
                <a:cs typeface="Times New Roman" pitchFamily="18" charset="0"/>
              </a:rPr>
              <a:t>the same as</a:t>
            </a:r>
          </a:p>
          <a:p>
            <a:pPr algn="l"/>
            <a:r>
              <a:rPr lang="en-US" sz="2800"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f = [</a:t>
            </a:r>
            <a:r>
              <a:rPr lang="en-US" sz="2800" b="1" dirty="0" err="1">
                <a:latin typeface="Times New Roman" pitchFamily="18" charset="0"/>
                <a:cs typeface="Times New Roman" pitchFamily="18" charset="0"/>
              </a:rPr>
              <a:t>exp</a:t>
            </a:r>
            <a:r>
              <a:rPr lang="en-US" sz="2800" b="1" dirty="0">
                <a:latin typeface="Times New Roman" pitchFamily="18" charset="0"/>
                <a:cs typeface="Times New Roman" pitchFamily="18" charset="0"/>
              </a:rPr>
              <a:t>(1) </a:t>
            </a:r>
            <a:r>
              <a:rPr lang="en-US" sz="2800" b="1" dirty="0" err="1">
                <a:latin typeface="Times New Roman" pitchFamily="18" charset="0"/>
                <a:cs typeface="Times New Roman" pitchFamily="18" charset="0"/>
              </a:rPr>
              <a:t>exp</a:t>
            </a:r>
            <a:r>
              <a:rPr lang="en-US" sz="2800" b="1" dirty="0">
                <a:latin typeface="Times New Roman" pitchFamily="18" charset="0"/>
                <a:cs typeface="Times New Roman" pitchFamily="18" charset="0"/>
              </a:rPr>
              <a:t>(2) </a:t>
            </a:r>
            <a:r>
              <a:rPr lang="en-US" sz="2800" b="1" dirty="0" err="1">
                <a:latin typeface="Times New Roman" pitchFamily="18" charset="0"/>
                <a:cs typeface="Times New Roman" pitchFamily="18" charset="0"/>
              </a:rPr>
              <a:t>exp</a:t>
            </a:r>
            <a:r>
              <a:rPr lang="en-US" sz="2800" b="1" dirty="0">
                <a:latin typeface="Times New Roman" pitchFamily="18" charset="0"/>
                <a:cs typeface="Times New Roman" pitchFamily="18" charset="0"/>
              </a:rPr>
              <a:t>(3</a:t>
            </a:r>
            <a:r>
              <a:rPr lang="en-US" sz="2800" b="1" dirty="0" smtClean="0">
                <a:latin typeface="Times New Roman" pitchFamily="18" charset="0"/>
                <a:cs typeface="Times New Roman" pitchFamily="18" charset="0"/>
              </a:rPr>
              <a:t>)];</a:t>
            </a:r>
          </a:p>
          <a:p>
            <a:pPr algn="l"/>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If </a:t>
            </a:r>
            <a:r>
              <a:rPr lang="en-US" sz="2800" dirty="0">
                <a:latin typeface="Times New Roman" pitchFamily="18" charset="0"/>
                <a:cs typeface="Times New Roman" pitchFamily="18" charset="0"/>
              </a:rPr>
              <a:t>in doubt, check a function’s help file to see if it handles vectors </a:t>
            </a:r>
            <a:r>
              <a:rPr lang="en-US" sz="2800" dirty="0" smtClean="0">
                <a:latin typeface="Times New Roman" pitchFamily="18" charset="0"/>
                <a:cs typeface="Times New Roman" pitchFamily="18" charset="0"/>
              </a:rPr>
              <a:t>element-wise</a:t>
            </a:r>
          </a:p>
          <a:p>
            <a:pPr marL="457200" indent="-457200" algn="l">
              <a:buFont typeface="Arial" pitchFamily="34" charset="0"/>
              <a:buChar char="•"/>
            </a:pPr>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Operators </a:t>
            </a:r>
            <a:r>
              <a:rPr lang="en-US" sz="2800" dirty="0">
                <a:latin typeface="Times New Roman" pitchFamily="18" charset="0"/>
                <a:cs typeface="Times New Roman" pitchFamily="18" charset="0"/>
              </a:rPr>
              <a:t>(</a:t>
            </a:r>
            <a:r>
              <a:rPr lang="en-US" sz="2800" b="1" dirty="0">
                <a:latin typeface="Times New Roman" pitchFamily="18" charset="0"/>
                <a:cs typeface="Times New Roman" pitchFamily="18" charset="0"/>
              </a:rPr>
              <a:t>* / ^</a:t>
            </a:r>
            <a:r>
              <a:rPr lang="en-US" sz="2800" dirty="0">
                <a:latin typeface="Times New Roman" pitchFamily="18" charset="0"/>
                <a:cs typeface="Times New Roman" pitchFamily="18" charset="0"/>
              </a:rPr>
              <a:t>) have two modes of operation</a:t>
            </a:r>
          </a:p>
          <a:p>
            <a:pPr marL="914400" lvl="1" indent="-457200">
              <a:buFont typeface="Arial" pitchFamily="34" charset="0"/>
              <a:buChar char="•"/>
            </a:pPr>
            <a:r>
              <a:rPr lang="en-US" sz="2800" dirty="0" smtClean="0">
                <a:latin typeface="Times New Roman" pitchFamily="18" charset="0"/>
                <a:cs typeface="Times New Roman" pitchFamily="18" charset="0"/>
              </a:rPr>
              <a:t>element-wise (have to use a ‘.’ e.g. ‘a.*b’)</a:t>
            </a:r>
            <a:endParaRPr lang="en-US" sz="2800" dirty="0">
              <a:latin typeface="Times New Roman" pitchFamily="18" charset="0"/>
              <a:cs typeface="Times New Roman" pitchFamily="18" charset="0"/>
            </a:endParaRPr>
          </a:p>
          <a:p>
            <a:pPr marL="914400" lvl="1" indent="-457200">
              <a:buFont typeface="Arial" pitchFamily="34" charset="0"/>
              <a:buChar char="•"/>
            </a:pPr>
            <a:r>
              <a:rPr lang="en-US" sz="2800" dirty="0" smtClean="0">
                <a:latin typeface="Times New Roman" pitchFamily="18" charset="0"/>
                <a:cs typeface="Times New Roman" pitchFamily="18" charset="0"/>
              </a:rPr>
              <a:t>Standard (no dot e.g. ‘a*b’)</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6037932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0"/>
            <a:ext cx="8534400" cy="917575"/>
          </a:xfrm>
        </p:spPr>
        <p:txBody>
          <a:bodyPr>
            <a:normAutofit/>
          </a:bodyPr>
          <a:lstStyle/>
          <a:p>
            <a:r>
              <a:rPr lang="en-US" dirty="0" smtClean="0"/>
              <a:t>Arrays: Standard Operators</a:t>
            </a:r>
            <a:endParaRPr lang="en-US" dirty="0"/>
          </a:p>
        </p:txBody>
      </p:sp>
      <p:sp>
        <p:nvSpPr>
          <p:cNvPr id="8" name="Title 1"/>
          <p:cNvSpPr txBox="1">
            <a:spLocks/>
          </p:cNvSpPr>
          <p:nvPr/>
        </p:nvSpPr>
        <p:spPr>
          <a:xfrm>
            <a:off x="76200" y="1620113"/>
            <a:ext cx="8839200" cy="20374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Multiplication </a:t>
            </a:r>
            <a:r>
              <a:rPr lang="en-US" sz="2800" dirty="0">
                <a:latin typeface="Times New Roman" pitchFamily="18" charset="0"/>
                <a:cs typeface="Times New Roman" pitchFamily="18" charset="0"/>
              </a:rPr>
              <a:t>can be </a:t>
            </a:r>
            <a:r>
              <a:rPr lang="en-US" sz="2800" dirty="0" smtClean="0">
                <a:latin typeface="Times New Roman" pitchFamily="18" charset="0"/>
                <a:cs typeface="Times New Roman" pitchFamily="18" charset="0"/>
              </a:rPr>
              <a:t>done standard </a:t>
            </a:r>
            <a:r>
              <a:rPr lang="en-US" sz="2800" dirty="0">
                <a:latin typeface="Times New Roman" pitchFamily="18" charset="0"/>
                <a:cs typeface="Times New Roman" pitchFamily="18" charset="0"/>
              </a:rPr>
              <a:t>way or </a:t>
            </a:r>
            <a:r>
              <a:rPr lang="en-US" sz="2800" dirty="0" smtClean="0">
                <a:latin typeface="Times New Roman" pitchFamily="18" charset="0"/>
                <a:cs typeface="Times New Roman" pitchFamily="18" charset="0"/>
              </a:rPr>
              <a:t>element-wise</a:t>
            </a:r>
          </a:p>
          <a:p>
            <a:pPr algn="l"/>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Standard matrix multiplication is performed using (</a:t>
            </a:r>
            <a:r>
              <a:rPr lang="en-US" sz="2800" b="1" dirty="0" smtClean="0">
                <a:latin typeface="Times New Roman" pitchFamily="18" charset="0"/>
                <a:cs typeface="Times New Roman" pitchFamily="18" charset="0"/>
              </a:rPr>
              <a:t>*</a:t>
            </a:r>
            <a:r>
              <a:rPr lang="en-US" sz="2800" dirty="0" smtClean="0">
                <a:latin typeface="Times New Roman" pitchFamily="18" charset="0"/>
                <a:cs typeface="Times New Roman" pitchFamily="18" charset="0"/>
              </a:rPr>
              <a:t>)  Remember linear </a:t>
            </a:r>
            <a:r>
              <a:rPr lang="en-US" sz="2800" dirty="0">
                <a:latin typeface="Times New Roman" pitchFamily="18" charset="0"/>
                <a:cs typeface="Times New Roman" pitchFamily="18" charset="0"/>
              </a:rPr>
              <a:t>algebra: inner dimensions must </a:t>
            </a:r>
            <a:r>
              <a:rPr lang="en-US" sz="2800" dirty="0" smtClean="0">
                <a:latin typeface="Times New Roman" pitchFamily="18" charset="0"/>
                <a:cs typeface="Times New Roman" pitchFamily="18" charset="0"/>
              </a:rPr>
              <a:t>Match!</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962400"/>
            <a:ext cx="3609975"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31610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0"/>
            <a:ext cx="8534400" cy="917575"/>
          </a:xfrm>
        </p:spPr>
        <p:txBody>
          <a:bodyPr>
            <a:normAutofit/>
          </a:bodyPr>
          <a:lstStyle/>
          <a:p>
            <a:r>
              <a:rPr lang="en-US" dirty="0" smtClean="0"/>
              <a:t>Arrays: Element-Wise Operators</a:t>
            </a:r>
            <a:endParaRPr lang="en-US" dirty="0"/>
          </a:p>
        </p:txBody>
      </p:sp>
      <p:sp>
        <p:nvSpPr>
          <p:cNvPr id="8" name="Title 1"/>
          <p:cNvSpPr txBox="1">
            <a:spLocks/>
          </p:cNvSpPr>
          <p:nvPr/>
        </p:nvSpPr>
        <p:spPr>
          <a:xfrm>
            <a:off x="76200" y="1066800"/>
            <a:ext cx="8839200" cy="2514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do element-wise operations, use the dot: </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 BOTH dimensions must match (unless one is scalar)!</a:t>
            </a:r>
          </a:p>
          <a:p>
            <a:pPr algn="l"/>
            <a:r>
              <a:rPr lang="pt-BR" sz="2800" dirty="0" smtClean="0">
                <a:latin typeface="Times New Roman" pitchFamily="18" charset="0"/>
                <a:cs typeface="Times New Roman" pitchFamily="18" charset="0"/>
              </a:rPr>
              <a:t>     » </a:t>
            </a:r>
            <a:r>
              <a:rPr lang="pt-BR" sz="2800" b="1" dirty="0" smtClean="0">
                <a:latin typeface="Times New Roman" pitchFamily="18" charset="0"/>
                <a:cs typeface="Times New Roman" pitchFamily="18" charset="0"/>
              </a:rPr>
              <a:t>a</a:t>
            </a:r>
            <a:r>
              <a:rPr lang="pt-BR" sz="2800" b="1" dirty="0">
                <a:latin typeface="Times New Roman" pitchFamily="18" charset="0"/>
                <a:cs typeface="Times New Roman" pitchFamily="18" charset="0"/>
              </a:rPr>
              <a:t>=[1 2 3];b=[4;2;1];</a:t>
            </a:r>
            <a:endParaRPr lang="pt-BR"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a</a:t>
            </a:r>
            <a:r>
              <a:rPr lang="en-US" sz="2800" b="1" dirty="0">
                <a:latin typeface="Times New Roman" pitchFamily="18" charset="0"/>
                <a:cs typeface="Times New Roman" pitchFamily="18" charset="0"/>
              </a:rPr>
              <a:t>.*b, a./b, </a:t>
            </a:r>
            <a:r>
              <a:rPr lang="en-US" sz="2800" b="1" dirty="0" err="1">
                <a:latin typeface="Times New Roman" pitchFamily="18" charset="0"/>
                <a:cs typeface="Times New Roman" pitchFamily="18" charset="0"/>
              </a:rPr>
              <a:t>a.^</a:t>
            </a:r>
            <a:r>
              <a:rPr lang="en-US" sz="2800" b="1" dirty="0" err="1" smtClean="0">
                <a:latin typeface="Times New Roman" pitchFamily="18" charset="0"/>
                <a:cs typeface="Times New Roman" pitchFamily="18" charset="0"/>
              </a:rPr>
              <a:t>b</a:t>
            </a: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  </a:t>
            </a:r>
            <a:r>
              <a:rPr lang="en-US" sz="2800" dirty="0" smtClean="0">
                <a:latin typeface="Times New Roman" pitchFamily="18" charset="0"/>
                <a:cs typeface="Times New Roman" pitchFamily="18" charset="0"/>
              </a:rPr>
              <a:t>all give errors, as they do not match</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a</a:t>
            </a:r>
            <a:r>
              <a:rPr lang="en-US" sz="2800" b="1" dirty="0">
                <a:latin typeface="Times New Roman" pitchFamily="18" charset="0"/>
                <a:cs typeface="Times New Roman" pitchFamily="18" charset="0"/>
              </a:rPr>
              <a:t>.*b', a./b’, a.^(b</a:t>
            </a:r>
            <a:r>
              <a:rPr lang="en-US" sz="2800" b="1" dirty="0" smtClean="0">
                <a:latin typeface="Times New Roman" pitchFamily="18" charset="0"/>
                <a:cs typeface="Times New Roman" pitchFamily="18" charset="0"/>
              </a:rPr>
              <a:t>’) - </a:t>
            </a:r>
            <a:r>
              <a:rPr lang="en-US" sz="2800" dirty="0" smtClean="0">
                <a:latin typeface="Times New Roman" pitchFamily="18" charset="0"/>
                <a:cs typeface="Times New Roman" pitchFamily="18" charset="0"/>
              </a:rPr>
              <a:t>all valid, as they match</a:t>
            </a:r>
            <a:endParaRPr lang="en-US" sz="2800" dirty="0">
              <a:latin typeface="Times New Roman" pitchFamily="18" charset="0"/>
              <a:cs typeface="Times New Roman" pitchFamily="18" charset="0"/>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3505200"/>
            <a:ext cx="3262312" cy="327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90728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0"/>
            <a:ext cx="8534400" cy="917575"/>
          </a:xfrm>
        </p:spPr>
        <p:txBody>
          <a:bodyPr>
            <a:normAutofit/>
          </a:bodyPr>
          <a:lstStyle/>
          <a:p>
            <a:r>
              <a:rPr lang="en-US" dirty="0" smtClean="0"/>
              <a:t>Arrays: Indexing</a:t>
            </a:r>
            <a:endParaRPr lang="en-US" dirty="0"/>
          </a:p>
        </p:txBody>
      </p:sp>
      <p:sp>
        <p:nvSpPr>
          <p:cNvPr id="8" name="Title 1"/>
          <p:cNvSpPr txBox="1">
            <a:spLocks/>
          </p:cNvSpPr>
          <p:nvPr/>
        </p:nvSpPr>
        <p:spPr>
          <a:xfrm>
            <a:off x="76200" y="1447800"/>
            <a:ext cx="8839200" cy="43996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MATLAB </a:t>
            </a:r>
            <a:r>
              <a:rPr lang="en-US" sz="2800" dirty="0">
                <a:latin typeface="Times New Roman" pitchFamily="18" charset="0"/>
                <a:cs typeface="Times New Roman" pitchFamily="18" charset="0"/>
              </a:rPr>
              <a:t>indexing starts with </a:t>
            </a:r>
            <a:r>
              <a:rPr lang="en-US" sz="2800" b="1" dirty="0">
                <a:latin typeface="Times New Roman" pitchFamily="18" charset="0"/>
                <a:cs typeface="Times New Roman" pitchFamily="18" charset="0"/>
              </a:rPr>
              <a:t>1</a:t>
            </a:r>
            <a:r>
              <a:rPr lang="en-US" sz="2800" dirty="0">
                <a:latin typeface="Times New Roman" pitchFamily="18" charset="0"/>
                <a:cs typeface="Times New Roman" pitchFamily="18" charset="0"/>
              </a:rPr>
              <a:t>, not </a:t>
            </a:r>
            <a:r>
              <a:rPr lang="en-US" sz="2800" b="1" dirty="0" smtClean="0">
                <a:latin typeface="Times New Roman" pitchFamily="18" charset="0"/>
                <a:cs typeface="Times New Roman" pitchFamily="18" charset="0"/>
              </a:rPr>
              <a:t>0</a:t>
            </a:r>
          </a:p>
          <a:p>
            <a:pPr marL="457200" indent="-457200" algn="l">
              <a:buFont typeface="Arial" pitchFamily="34" charset="0"/>
              <a:buChar char="•"/>
            </a:pPr>
            <a:endParaRPr lang="en-US" sz="2000" b="1" dirty="0" smtClean="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a(n</a:t>
            </a:r>
            <a:r>
              <a:rPr lang="en-US" sz="2800" dirty="0">
                <a:latin typeface="Times New Roman" pitchFamily="18" charset="0"/>
                <a:cs typeface="Times New Roman" pitchFamily="18" charset="0"/>
              </a:rPr>
              <a:t>) returns the </a:t>
            </a:r>
            <a:r>
              <a:rPr lang="en-US" sz="2800" dirty="0" smtClean="0">
                <a:latin typeface="Times New Roman" pitchFamily="18" charset="0"/>
                <a:cs typeface="Times New Roman" pitchFamily="18" charset="0"/>
              </a:rPr>
              <a:t>n</a:t>
            </a:r>
            <a:r>
              <a:rPr lang="en-US" sz="2800" baseline="30000" dirty="0" smtClean="0">
                <a:latin typeface="Times New Roman" pitchFamily="18" charset="0"/>
                <a:cs typeface="Times New Roman" pitchFamily="18" charset="0"/>
              </a:rPr>
              <a:t>th</a:t>
            </a:r>
            <a:r>
              <a:rPr lang="en-US" sz="2800" dirty="0" smtClean="0">
                <a:latin typeface="Times New Roman" pitchFamily="18" charset="0"/>
                <a:cs typeface="Times New Roman" pitchFamily="18" charset="0"/>
              </a:rPr>
              <a:t> element</a:t>
            </a:r>
          </a:p>
          <a:p>
            <a:pPr marL="457200" indent="-457200" algn="l">
              <a:buFont typeface="Arial" pitchFamily="34" charset="0"/>
              <a:buChar char="•"/>
            </a:pPr>
            <a:endParaRPr lang="en-US" sz="2000" dirty="0" smtClean="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index argument can be a vector. In this case, each element is looked up individually, and returned as a vector of the same size as the index vector</a:t>
            </a:r>
            <a:r>
              <a:rPr lang="en-US" sz="2800" dirty="0" smtClean="0">
                <a:latin typeface="Times New Roman" pitchFamily="18" charset="0"/>
                <a:cs typeface="Times New Roman" pitchFamily="18" charset="0"/>
              </a:rPr>
              <a:t>.</a:t>
            </a:r>
          </a:p>
          <a:p>
            <a:pPr marL="457200" indent="-457200" algn="l">
              <a:buFont typeface="Arial" pitchFamily="34" charset="0"/>
              <a:buChar char="•"/>
            </a:pPr>
            <a:endParaRPr lang="en-US" sz="2000" dirty="0" smtClean="0">
              <a:latin typeface="Times New Roman" pitchFamily="18" charset="0"/>
              <a:cs typeface="Times New Roman" pitchFamily="18" charset="0"/>
            </a:endParaRPr>
          </a:p>
          <a:p>
            <a:pPr algn="l"/>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x</a:t>
            </a:r>
            <a:r>
              <a:rPr lang="en-US" sz="2800" b="1" dirty="0">
                <a:latin typeface="Times New Roman" pitchFamily="18" charset="0"/>
                <a:cs typeface="Times New Roman" pitchFamily="18" charset="0"/>
              </a:rPr>
              <a:t>=[12 13 5 8</a:t>
            </a:r>
            <a:r>
              <a:rPr lang="en-US" sz="2800" b="1" dirty="0" smtClean="0">
                <a:latin typeface="Times New Roman" pitchFamily="18" charset="0"/>
                <a:cs typeface="Times New Roman" pitchFamily="18" charset="0"/>
              </a:rPr>
              <a:t>];</a:t>
            </a:r>
          </a:p>
          <a:p>
            <a:pPr algn="l"/>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a=x(2:3);                              a</a:t>
            </a:r>
            <a:r>
              <a:rPr lang="en-US" sz="2800" b="1" dirty="0">
                <a:latin typeface="Times New Roman" pitchFamily="18" charset="0"/>
                <a:cs typeface="Times New Roman" pitchFamily="18" charset="0"/>
              </a:rPr>
              <a:t>=[13 5</a:t>
            </a:r>
            <a:r>
              <a:rPr lang="en-US" sz="2800" b="1" dirty="0" smtClean="0">
                <a:latin typeface="Times New Roman" pitchFamily="18" charset="0"/>
                <a:cs typeface="Times New Roman" pitchFamily="18" charset="0"/>
              </a:rPr>
              <a:t>];</a:t>
            </a:r>
          </a:p>
          <a:p>
            <a:pPr algn="l"/>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b=x(1:end-1</a:t>
            </a: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b</a:t>
            </a:r>
            <a:r>
              <a:rPr lang="en-US" sz="2800" b="1" dirty="0">
                <a:latin typeface="Times New Roman" pitchFamily="18" charset="0"/>
                <a:cs typeface="Times New Roman" pitchFamily="18" charset="0"/>
              </a:rPr>
              <a:t>=[12 13 5];</a:t>
            </a:r>
            <a:endParaRPr lang="en-US" sz="2800" dirty="0">
              <a:latin typeface="Times New Roman" pitchFamily="18" charset="0"/>
              <a:cs typeface="Times New Roman" pitchFamily="18" charset="0"/>
            </a:endParaRPr>
          </a:p>
        </p:txBody>
      </p:sp>
      <p:cxnSp>
        <p:nvCxnSpPr>
          <p:cNvPr id="4" name="Straight Arrow Connector 3"/>
          <p:cNvCxnSpPr/>
          <p:nvPr/>
        </p:nvCxnSpPr>
        <p:spPr>
          <a:xfrm>
            <a:off x="3276600" y="5181600"/>
            <a:ext cx="17526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276600" y="5638800"/>
            <a:ext cx="17526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09785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latin typeface="Times New Roman" pitchFamily="18" charset="0"/>
                <a:cs typeface="Times New Roman" pitchFamily="18" charset="0"/>
              </a:rPr>
              <a:t>Question - 1</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76200" y="1600200"/>
            <a:ext cx="8991600" cy="5105400"/>
          </a:xfrm>
        </p:spPr>
        <p:txBody>
          <a:bodyPr>
            <a:normAutofit fontScale="92500" lnSpcReduction="20000"/>
          </a:bodyPr>
          <a:lstStyle/>
          <a:p>
            <a:pPr marL="0" indent="0">
              <a:buNone/>
            </a:pPr>
            <a:r>
              <a:rPr lang="en-US" b="1" dirty="0" smtClean="0">
                <a:latin typeface="Times New Roman" pitchFamily="18" charset="0"/>
                <a:cs typeface="Times New Roman" pitchFamily="18" charset="0"/>
              </a:rPr>
              <a:t>Get </a:t>
            </a:r>
            <a:r>
              <a:rPr lang="en-US" b="1" dirty="0">
                <a:latin typeface="Times New Roman" pitchFamily="18" charset="0"/>
                <a:cs typeface="Times New Roman" pitchFamily="18" charset="0"/>
              </a:rPr>
              <a:t>and save the current date and </a:t>
            </a:r>
            <a:r>
              <a:rPr lang="en-US" b="1" dirty="0" smtClean="0">
                <a:latin typeface="Times New Roman" pitchFamily="18" charset="0"/>
                <a:cs typeface="Times New Roman" pitchFamily="18" charset="0"/>
              </a:rPr>
              <a:t>time</a:t>
            </a:r>
          </a:p>
          <a:p>
            <a:pPr marL="0" indent="0">
              <a:buNone/>
            </a:pPr>
            <a:endParaRPr lang="en-US" sz="1800" dirty="0">
              <a:latin typeface="Times New Roman" pitchFamily="18" charset="0"/>
              <a:cs typeface="Times New Roman" pitchFamily="18" charset="0"/>
            </a:endParaRPr>
          </a:p>
          <a:p>
            <a:r>
              <a:rPr lang="en-US" dirty="0" smtClean="0">
                <a:latin typeface="Times New Roman" pitchFamily="18" charset="0"/>
                <a:cs typeface="Times New Roman" pitchFamily="18" charset="0"/>
              </a:rPr>
              <a:t>Create </a:t>
            </a:r>
            <a:r>
              <a:rPr lang="en-US" dirty="0">
                <a:latin typeface="Times New Roman" pitchFamily="18" charset="0"/>
                <a:cs typeface="Times New Roman" pitchFamily="18" charset="0"/>
              </a:rPr>
              <a:t>a variable </a:t>
            </a:r>
            <a:r>
              <a:rPr lang="en-US" b="1" dirty="0" smtClean="0">
                <a:latin typeface="Times New Roman" pitchFamily="18" charset="0"/>
                <a:cs typeface="Times New Roman" pitchFamily="18" charset="0"/>
              </a:rPr>
              <a:t>start </a:t>
            </a:r>
            <a:r>
              <a:rPr lang="en-US" dirty="0" smtClean="0">
                <a:latin typeface="Times New Roman" pitchFamily="18" charset="0"/>
                <a:cs typeface="Times New Roman" pitchFamily="18" charset="0"/>
              </a:rPr>
              <a:t>using </a:t>
            </a:r>
            <a:r>
              <a:rPr lang="en-US" dirty="0">
                <a:latin typeface="Times New Roman" pitchFamily="18" charset="0"/>
                <a:cs typeface="Times New Roman" pitchFamily="18" charset="0"/>
              </a:rPr>
              <a:t>the function </a:t>
            </a:r>
            <a:r>
              <a:rPr lang="en-US" b="1" dirty="0" smtClean="0">
                <a:latin typeface="Times New Roman" pitchFamily="18" charset="0"/>
                <a:cs typeface="Times New Roman" pitchFamily="18" charset="0"/>
              </a:rPr>
              <a:t>clock</a:t>
            </a:r>
          </a:p>
          <a:p>
            <a:endParaRPr lang="en-US" sz="1800" dirty="0">
              <a:latin typeface="Times New Roman" pitchFamily="18" charset="0"/>
              <a:cs typeface="Times New Roman" pitchFamily="18" charset="0"/>
            </a:endParaRPr>
          </a:p>
          <a:p>
            <a:r>
              <a:rPr lang="en-US" dirty="0" smtClean="0">
                <a:latin typeface="Times New Roman" pitchFamily="18" charset="0"/>
                <a:cs typeface="Times New Roman" pitchFamily="18" charset="0"/>
              </a:rPr>
              <a:t>What </a:t>
            </a:r>
            <a:r>
              <a:rPr lang="en-US" dirty="0">
                <a:latin typeface="Times New Roman" pitchFamily="18" charset="0"/>
                <a:cs typeface="Times New Roman" pitchFamily="18" charset="0"/>
              </a:rPr>
              <a:t>is the size of </a:t>
            </a:r>
            <a:r>
              <a:rPr lang="en-US" b="1" dirty="0">
                <a:latin typeface="Times New Roman" pitchFamily="18" charset="0"/>
                <a:cs typeface="Times New Roman" pitchFamily="18" charset="0"/>
              </a:rPr>
              <a:t>start</a:t>
            </a:r>
            <a:r>
              <a:rPr lang="en-US" dirty="0">
                <a:latin typeface="Times New Roman" pitchFamily="18" charset="0"/>
                <a:cs typeface="Times New Roman" pitchFamily="18" charset="0"/>
              </a:rPr>
              <a:t>? Is it a row or column</a:t>
            </a:r>
            <a:r>
              <a:rPr lang="en-US"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r>
              <a:rPr lang="en-US" dirty="0" smtClean="0">
                <a:latin typeface="Times New Roman" pitchFamily="18" charset="0"/>
                <a:cs typeface="Times New Roman" pitchFamily="18" charset="0"/>
              </a:rPr>
              <a:t>What </a:t>
            </a:r>
            <a:r>
              <a:rPr lang="en-US" dirty="0">
                <a:latin typeface="Times New Roman" pitchFamily="18" charset="0"/>
                <a:cs typeface="Times New Roman" pitchFamily="18" charset="0"/>
              </a:rPr>
              <a:t>does </a:t>
            </a:r>
            <a:r>
              <a:rPr lang="en-US" b="1" dirty="0" smtClean="0">
                <a:latin typeface="Times New Roman" pitchFamily="18" charset="0"/>
                <a:cs typeface="Times New Roman" pitchFamily="18" charset="0"/>
              </a:rPr>
              <a:t>start </a:t>
            </a:r>
            <a:r>
              <a:rPr lang="en-US" dirty="0" smtClean="0">
                <a:latin typeface="Times New Roman" pitchFamily="18" charset="0"/>
                <a:cs typeface="Times New Roman" pitchFamily="18" charset="0"/>
              </a:rPr>
              <a:t>contain</a:t>
            </a:r>
            <a:r>
              <a:rPr lang="en-US" dirty="0">
                <a:latin typeface="Times New Roman" pitchFamily="18" charset="0"/>
                <a:cs typeface="Times New Roman" pitchFamily="18" charset="0"/>
              </a:rPr>
              <a:t>? See </a:t>
            </a:r>
            <a:r>
              <a:rPr lang="en-US" b="1" dirty="0">
                <a:latin typeface="Times New Roman" pitchFamily="18" charset="0"/>
                <a:cs typeface="Times New Roman" pitchFamily="18" charset="0"/>
              </a:rPr>
              <a:t>help </a:t>
            </a:r>
            <a:r>
              <a:rPr lang="en-US" b="1" dirty="0" smtClean="0">
                <a:latin typeface="Times New Roman" pitchFamily="18" charset="0"/>
                <a:cs typeface="Times New Roman" pitchFamily="18" charset="0"/>
              </a:rPr>
              <a:t>clock</a:t>
            </a:r>
          </a:p>
          <a:p>
            <a:endParaRPr lang="en-US" sz="2000" dirty="0">
              <a:latin typeface="Times New Roman" pitchFamily="18" charset="0"/>
              <a:cs typeface="Times New Roman" pitchFamily="18" charset="0"/>
            </a:endParaRPr>
          </a:p>
          <a:p>
            <a:r>
              <a:rPr lang="en-US" dirty="0" smtClean="0">
                <a:latin typeface="Times New Roman" pitchFamily="18" charset="0"/>
                <a:cs typeface="Times New Roman" pitchFamily="18" charset="0"/>
              </a:rPr>
              <a:t>Convert </a:t>
            </a:r>
            <a:r>
              <a:rPr lang="en-US" dirty="0">
                <a:latin typeface="Times New Roman" pitchFamily="18" charset="0"/>
                <a:cs typeface="Times New Roman" pitchFamily="18" charset="0"/>
              </a:rPr>
              <a:t>the vector </a:t>
            </a:r>
            <a:r>
              <a:rPr lang="en-US" b="1" dirty="0" smtClean="0">
                <a:latin typeface="Times New Roman" pitchFamily="18" charset="0"/>
                <a:cs typeface="Times New Roman" pitchFamily="18" charset="0"/>
              </a:rPr>
              <a:t>start </a:t>
            </a:r>
            <a:r>
              <a:rPr lang="en-US" dirty="0" smtClean="0">
                <a:latin typeface="Times New Roman" pitchFamily="18" charset="0"/>
                <a:cs typeface="Times New Roman" pitchFamily="18" charset="0"/>
              </a:rPr>
              <a:t>to </a:t>
            </a:r>
            <a:r>
              <a:rPr lang="en-US" dirty="0">
                <a:latin typeface="Times New Roman" pitchFamily="18" charset="0"/>
                <a:cs typeface="Times New Roman" pitchFamily="18" charset="0"/>
              </a:rPr>
              <a:t>a string. Use the function </a:t>
            </a:r>
            <a:r>
              <a:rPr lang="en-US" b="1" dirty="0" err="1">
                <a:latin typeface="Times New Roman" pitchFamily="18" charset="0"/>
                <a:cs typeface="Times New Roman" pitchFamily="18" charset="0"/>
              </a:rPr>
              <a:t>datestr</a:t>
            </a:r>
            <a:r>
              <a:rPr lang="en-US" b="1" dirty="0">
                <a:latin typeface="Times New Roman" pitchFamily="18" charset="0"/>
                <a:cs typeface="Times New Roman" pitchFamily="18" charset="0"/>
              </a:rPr>
              <a:t> </a:t>
            </a:r>
            <a:r>
              <a:rPr lang="en-US" dirty="0">
                <a:latin typeface="Times New Roman" pitchFamily="18" charset="0"/>
                <a:cs typeface="Times New Roman" pitchFamily="18" charset="0"/>
              </a:rPr>
              <a:t>and name the new variable </a:t>
            </a:r>
            <a:r>
              <a:rPr lang="en-US" b="1" dirty="0" err="1" smtClean="0">
                <a:latin typeface="Times New Roman" pitchFamily="18" charset="0"/>
                <a:cs typeface="Times New Roman" pitchFamily="18" charset="0"/>
              </a:rPr>
              <a:t>startString</a:t>
            </a:r>
            <a:endParaRPr lang="en-US" b="1"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r>
              <a:rPr lang="en-US" dirty="0" smtClean="0">
                <a:latin typeface="Times New Roman" pitchFamily="18" charset="0"/>
                <a:cs typeface="Times New Roman" pitchFamily="18" charset="0"/>
              </a:rPr>
              <a:t>Save </a:t>
            </a:r>
            <a:r>
              <a:rPr lang="en-US" b="1" dirty="0" err="1">
                <a:latin typeface="Times New Roman" pitchFamily="18" charset="0"/>
                <a:cs typeface="Times New Roman" pitchFamily="18" charset="0"/>
              </a:rPr>
              <a:t>start</a:t>
            </a:r>
            <a:r>
              <a:rPr lang="en-US" dirty="0" err="1">
                <a:latin typeface="Times New Roman" pitchFamily="18" charset="0"/>
                <a:cs typeface="Times New Roman" pitchFamily="18" charset="0"/>
              </a:rPr>
              <a:t>and</a:t>
            </a:r>
            <a:r>
              <a:rPr lang="en-US" dirty="0">
                <a:latin typeface="Times New Roman" pitchFamily="18" charset="0"/>
                <a:cs typeface="Times New Roman" pitchFamily="18" charset="0"/>
              </a:rPr>
              <a:t> </a:t>
            </a:r>
            <a:r>
              <a:rPr lang="en-US" b="1" dirty="0" err="1">
                <a:latin typeface="Times New Roman" pitchFamily="18" charset="0"/>
                <a:cs typeface="Times New Roman" pitchFamily="18" charset="0"/>
              </a:rPr>
              <a:t>startString</a:t>
            </a:r>
            <a:r>
              <a:rPr lang="en-US" dirty="0" err="1">
                <a:latin typeface="Times New Roman" pitchFamily="18" charset="0"/>
                <a:cs typeface="Times New Roman" pitchFamily="18" charset="0"/>
              </a:rPr>
              <a:t>into</a:t>
            </a:r>
            <a:r>
              <a:rPr lang="en-US" dirty="0">
                <a:latin typeface="Times New Roman" pitchFamily="18" charset="0"/>
                <a:cs typeface="Times New Roman" pitchFamily="18" charset="0"/>
              </a:rPr>
              <a:t> a mat file named </a:t>
            </a:r>
            <a:r>
              <a:rPr lang="en-US" b="1" dirty="0" err="1">
                <a:latin typeface="Times New Roman" pitchFamily="18" charset="0"/>
                <a:cs typeface="Times New Roman" pitchFamily="18" charset="0"/>
              </a:rPr>
              <a:t>startTime</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25859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dirty="0" smtClean="0">
                <a:latin typeface="Times New Roman" pitchFamily="18" charset="0"/>
                <a:cs typeface="Times New Roman" pitchFamily="18" charset="0"/>
              </a:rPr>
              <a:t>Question - Solution</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76200" y="990600"/>
            <a:ext cx="8991600" cy="5715000"/>
          </a:xfrm>
        </p:spPr>
        <p:txBody>
          <a:bodyPr>
            <a:normAutofit fontScale="92500" lnSpcReduction="20000"/>
          </a:bodyPr>
          <a:lstStyle/>
          <a:p>
            <a:pPr marL="0" indent="0">
              <a:buNone/>
            </a:pPr>
            <a:r>
              <a:rPr lang="en-US" sz="2800" b="1" dirty="0" smtClean="0">
                <a:latin typeface="Times New Roman" pitchFamily="18" charset="0"/>
                <a:cs typeface="Times New Roman" pitchFamily="18" charset="0"/>
              </a:rPr>
              <a:t>Get </a:t>
            </a:r>
            <a:r>
              <a:rPr lang="en-US" sz="2800" b="1" dirty="0">
                <a:latin typeface="Times New Roman" pitchFamily="18" charset="0"/>
                <a:cs typeface="Times New Roman" pitchFamily="18" charset="0"/>
              </a:rPr>
              <a:t>and save the current date and </a:t>
            </a:r>
            <a:r>
              <a:rPr lang="en-US" sz="2800" b="1" dirty="0" smtClean="0">
                <a:latin typeface="Times New Roman" pitchFamily="18" charset="0"/>
                <a:cs typeface="Times New Roman" pitchFamily="18" charset="0"/>
              </a:rPr>
              <a:t>time</a:t>
            </a:r>
          </a:p>
          <a:p>
            <a:r>
              <a:rPr lang="en-US" sz="2800" dirty="0" smtClean="0">
                <a:latin typeface="Times New Roman" pitchFamily="18" charset="0"/>
                <a:cs typeface="Times New Roman" pitchFamily="18" charset="0"/>
              </a:rPr>
              <a:t>Create </a:t>
            </a:r>
            <a:r>
              <a:rPr lang="en-US" sz="2800" dirty="0">
                <a:latin typeface="Times New Roman" pitchFamily="18" charset="0"/>
                <a:cs typeface="Times New Roman" pitchFamily="18" charset="0"/>
              </a:rPr>
              <a:t>a variable </a:t>
            </a:r>
            <a:r>
              <a:rPr lang="en-US" sz="2800" b="1" dirty="0" smtClean="0">
                <a:latin typeface="Times New Roman" pitchFamily="18" charset="0"/>
                <a:cs typeface="Times New Roman" pitchFamily="18" charset="0"/>
              </a:rPr>
              <a:t>start </a:t>
            </a:r>
            <a:r>
              <a:rPr lang="en-US" sz="2800" dirty="0" smtClean="0">
                <a:latin typeface="Times New Roman" pitchFamily="18" charset="0"/>
                <a:cs typeface="Times New Roman" pitchFamily="18" charset="0"/>
              </a:rPr>
              <a:t>using </a:t>
            </a:r>
            <a:r>
              <a:rPr lang="en-US" sz="2800" dirty="0">
                <a:latin typeface="Times New Roman" pitchFamily="18" charset="0"/>
                <a:cs typeface="Times New Roman" pitchFamily="18" charset="0"/>
              </a:rPr>
              <a:t>the function </a:t>
            </a:r>
            <a:r>
              <a:rPr lang="en-US" sz="2800" b="1" dirty="0" smtClean="0">
                <a:latin typeface="Times New Roman" pitchFamily="18" charset="0"/>
                <a:cs typeface="Times New Roman" pitchFamily="18" charset="0"/>
              </a:rPr>
              <a:t>clock</a:t>
            </a:r>
          </a:p>
          <a:p>
            <a:r>
              <a:rPr lang="en-US" sz="2800" dirty="0" smtClean="0">
                <a:latin typeface="Times New Roman" pitchFamily="18" charset="0"/>
                <a:cs typeface="Times New Roman" pitchFamily="18" charset="0"/>
              </a:rPr>
              <a:t>What </a:t>
            </a:r>
            <a:r>
              <a:rPr lang="en-US" sz="2800" dirty="0">
                <a:latin typeface="Times New Roman" pitchFamily="18" charset="0"/>
                <a:cs typeface="Times New Roman" pitchFamily="18" charset="0"/>
              </a:rPr>
              <a:t>is the size of </a:t>
            </a:r>
            <a:r>
              <a:rPr lang="en-US" sz="2800" b="1" dirty="0">
                <a:latin typeface="Times New Roman" pitchFamily="18" charset="0"/>
                <a:cs typeface="Times New Roman" pitchFamily="18" charset="0"/>
              </a:rPr>
              <a:t>start</a:t>
            </a:r>
            <a:r>
              <a:rPr lang="en-US" sz="2800" dirty="0">
                <a:latin typeface="Times New Roman" pitchFamily="18" charset="0"/>
                <a:cs typeface="Times New Roman" pitchFamily="18" charset="0"/>
              </a:rPr>
              <a:t>? Is it a row or column</a:t>
            </a:r>
            <a:r>
              <a:rPr lang="en-US" sz="2800" dirty="0" smtClean="0">
                <a:latin typeface="Times New Roman" pitchFamily="18" charset="0"/>
                <a:cs typeface="Times New Roman" pitchFamily="18" charset="0"/>
              </a:rPr>
              <a:t>?</a:t>
            </a:r>
          </a:p>
          <a:p>
            <a:r>
              <a:rPr lang="en-US" sz="2800" dirty="0" smtClean="0">
                <a:latin typeface="Times New Roman" pitchFamily="18" charset="0"/>
                <a:cs typeface="Times New Roman" pitchFamily="18" charset="0"/>
              </a:rPr>
              <a:t>What </a:t>
            </a:r>
            <a:r>
              <a:rPr lang="en-US" sz="2800" dirty="0">
                <a:latin typeface="Times New Roman" pitchFamily="18" charset="0"/>
                <a:cs typeface="Times New Roman" pitchFamily="18" charset="0"/>
              </a:rPr>
              <a:t>does </a:t>
            </a:r>
            <a:r>
              <a:rPr lang="en-US" sz="2800" b="1" dirty="0" smtClean="0">
                <a:latin typeface="Times New Roman" pitchFamily="18" charset="0"/>
                <a:cs typeface="Times New Roman" pitchFamily="18" charset="0"/>
              </a:rPr>
              <a:t>start </a:t>
            </a:r>
            <a:r>
              <a:rPr lang="en-US" sz="2800" dirty="0" smtClean="0">
                <a:latin typeface="Times New Roman" pitchFamily="18" charset="0"/>
                <a:cs typeface="Times New Roman" pitchFamily="18" charset="0"/>
              </a:rPr>
              <a:t>contain</a:t>
            </a:r>
            <a:r>
              <a:rPr lang="en-US" sz="2800" dirty="0">
                <a:latin typeface="Times New Roman" pitchFamily="18" charset="0"/>
                <a:cs typeface="Times New Roman" pitchFamily="18" charset="0"/>
              </a:rPr>
              <a:t>? See </a:t>
            </a:r>
            <a:r>
              <a:rPr lang="en-US" sz="2800" b="1" dirty="0">
                <a:latin typeface="Times New Roman" pitchFamily="18" charset="0"/>
                <a:cs typeface="Times New Roman" pitchFamily="18" charset="0"/>
              </a:rPr>
              <a:t>help </a:t>
            </a:r>
            <a:r>
              <a:rPr lang="en-US" sz="2800" b="1" dirty="0" smtClean="0">
                <a:latin typeface="Times New Roman" pitchFamily="18" charset="0"/>
                <a:cs typeface="Times New Roman" pitchFamily="18" charset="0"/>
              </a:rPr>
              <a:t>clock</a:t>
            </a:r>
          </a:p>
          <a:p>
            <a:r>
              <a:rPr lang="en-US" sz="2800" dirty="0" smtClean="0">
                <a:latin typeface="Times New Roman" pitchFamily="18" charset="0"/>
                <a:cs typeface="Times New Roman" pitchFamily="18" charset="0"/>
              </a:rPr>
              <a:t>Convert </a:t>
            </a:r>
            <a:r>
              <a:rPr lang="en-US" sz="2800" dirty="0">
                <a:latin typeface="Times New Roman" pitchFamily="18" charset="0"/>
                <a:cs typeface="Times New Roman" pitchFamily="18" charset="0"/>
              </a:rPr>
              <a:t>the vector </a:t>
            </a:r>
            <a:r>
              <a:rPr lang="en-US" sz="2800" b="1" dirty="0" smtClean="0">
                <a:latin typeface="Times New Roman" pitchFamily="18" charset="0"/>
                <a:cs typeface="Times New Roman" pitchFamily="18" charset="0"/>
              </a:rPr>
              <a:t>start </a:t>
            </a: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a string. Use the function </a:t>
            </a:r>
            <a:r>
              <a:rPr lang="en-US" sz="2800" b="1" dirty="0" err="1">
                <a:latin typeface="Times New Roman" pitchFamily="18" charset="0"/>
                <a:cs typeface="Times New Roman" pitchFamily="18" charset="0"/>
              </a:rPr>
              <a:t>datestr</a:t>
            </a:r>
            <a:r>
              <a:rPr lang="en-US" sz="2800" b="1" dirty="0">
                <a:latin typeface="Times New Roman" pitchFamily="18" charset="0"/>
                <a:cs typeface="Times New Roman" pitchFamily="18" charset="0"/>
              </a:rPr>
              <a:t> </a:t>
            </a:r>
            <a:r>
              <a:rPr lang="en-US" sz="2800" dirty="0">
                <a:latin typeface="Times New Roman" pitchFamily="18" charset="0"/>
                <a:cs typeface="Times New Roman" pitchFamily="18" charset="0"/>
              </a:rPr>
              <a:t>and name the new variable </a:t>
            </a:r>
            <a:r>
              <a:rPr lang="en-US" sz="2800" b="1" dirty="0" err="1" smtClean="0">
                <a:latin typeface="Times New Roman" pitchFamily="18" charset="0"/>
                <a:cs typeface="Times New Roman" pitchFamily="18" charset="0"/>
              </a:rPr>
              <a:t>startString</a:t>
            </a:r>
            <a:endParaRPr lang="en-US" sz="2800" b="1" dirty="0" smtClean="0">
              <a:latin typeface="Times New Roman" pitchFamily="18" charset="0"/>
              <a:cs typeface="Times New Roman" pitchFamily="18" charset="0"/>
            </a:endParaRPr>
          </a:p>
          <a:p>
            <a:r>
              <a:rPr lang="en-US" sz="2800" dirty="0" smtClean="0">
                <a:latin typeface="Times New Roman" pitchFamily="18" charset="0"/>
                <a:cs typeface="Times New Roman" pitchFamily="18" charset="0"/>
              </a:rPr>
              <a:t>Save </a:t>
            </a:r>
            <a:r>
              <a:rPr lang="en-US" sz="2800" b="1" dirty="0" smtClean="0">
                <a:latin typeface="Times New Roman" pitchFamily="18" charset="0"/>
                <a:cs typeface="Times New Roman" pitchFamily="18" charset="0"/>
              </a:rPr>
              <a:t>start </a:t>
            </a:r>
            <a:r>
              <a:rPr lang="en-US" sz="2800" dirty="0" smtClean="0">
                <a:latin typeface="Times New Roman" pitchFamily="18" charset="0"/>
                <a:cs typeface="Times New Roman" pitchFamily="18" charset="0"/>
              </a:rPr>
              <a:t>and </a:t>
            </a:r>
            <a:r>
              <a:rPr lang="en-US" sz="2800" b="1" dirty="0" err="1" smtClean="0">
                <a:latin typeface="Times New Roman" pitchFamily="18" charset="0"/>
                <a:cs typeface="Times New Roman" pitchFamily="18" charset="0"/>
              </a:rPr>
              <a:t>startString</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into </a:t>
            </a:r>
            <a:r>
              <a:rPr lang="en-US" sz="2800" dirty="0">
                <a:latin typeface="Times New Roman" pitchFamily="18" charset="0"/>
                <a:cs typeface="Times New Roman" pitchFamily="18" charset="0"/>
              </a:rPr>
              <a:t>a mat file named </a:t>
            </a:r>
            <a:r>
              <a:rPr lang="en-US" sz="2800" b="1" dirty="0" err="1">
                <a:latin typeface="Times New Roman" pitchFamily="18" charset="0"/>
                <a:cs typeface="Times New Roman" pitchFamily="18" charset="0"/>
              </a:rPr>
              <a:t>startTime</a:t>
            </a:r>
            <a:endParaRPr lang="en-US" sz="2800" dirty="0">
              <a:latin typeface="Times New Roman" pitchFamily="18" charset="0"/>
              <a:cs typeface="Times New Roman" pitchFamily="18" charset="0"/>
            </a:endParaRPr>
          </a:p>
          <a:p>
            <a:endParaRPr lang="en-US" sz="1600" dirty="0"/>
          </a:p>
          <a:p>
            <a:pPr marL="0" indent="0">
              <a:buNone/>
            </a:pPr>
            <a:r>
              <a:rPr lang="en-US" dirty="0" smtClean="0">
                <a:solidFill>
                  <a:srgbClr val="0070C0"/>
                </a:solidFill>
              </a:rPr>
              <a:t>	»</a:t>
            </a:r>
            <a:r>
              <a:rPr lang="en-US" b="1" dirty="0">
                <a:solidFill>
                  <a:srgbClr val="0070C0"/>
                </a:solidFill>
              </a:rPr>
              <a:t>help clock</a:t>
            </a:r>
            <a:endParaRPr lang="en-US" dirty="0">
              <a:solidFill>
                <a:srgbClr val="0070C0"/>
              </a:solidFill>
            </a:endParaRPr>
          </a:p>
          <a:p>
            <a:pPr marL="0" indent="0">
              <a:buNone/>
            </a:pPr>
            <a:r>
              <a:rPr lang="en-US" dirty="0" smtClean="0">
                <a:solidFill>
                  <a:srgbClr val="0070C0"/>
                </a:solidFill>
              </a:rPr>
              <a:t>	»</a:t>
            </a:r>
            <a:r>
              <a:rPr lang="en-US" b="1" dirty="0">
                <a:solidFill>
                  <a:srgbClr val="0070C0"/>
                </a:solidFill>
              </a:rPr>
              <a:t>start=clock;</a:t>
            </a:r>
            <a:endParaRPr lang="en-US" dirty="0">
              <a:solidFill>
                <a:srgbClr val="0070C0"/>
              </a:solidFill>
            </a:endParaRPr>
          </a:p>
          <a:p>
            <a:pPr marL="0" indent="0">
              <a:buNone/>
            </a:pPr>
            <a:r>
              <a:rPr lang="en-US" dirty="0" smtClean="0">
                <a:solidFill>
                  <a:srgbClr val="0070C0"/>
                </a:solidFill>
              </a:rPr>
              <a:t>	»</a:t>
            </a:r>
            <a:r>
              <a:rPr lang="en-US" b="1" dirty="0">
                <a:solidFill>
                  <a:srgbClr val="0070C0"/>
                </a:solidFill>
              </a:rPr>
              <a:t>size(start</a:t>
            </a:r>
            <a:r>
              <a:rPr lang="en-US" b="1" dirty="0" smtClean="0">
                <a:solidFill>
                  <a:srgbClr val="0070C0"/>
                </a:solidFill>
              </a:rPr>
              <a:t>);</a:t>
            </a:r>
            <a:endParaRPr lang="en-US" dirty="0">
              <a:solidFill>
                <a:srgbClr val="0070C0"/>
              </a:solidFill>
            </a:endParaRPr>
          </a:p>
          <a:p>
            <a:pPr marL="0" indent="0">
              <a:buNone/>
            </a:pPr>
            <a:r>
              <a:rPr lang="en-US" dirty="0" smtClean="0">
                <a:solidFill>
                  <a:srgbClr val="0070C0"/>
                </a:solidFill>
              </a:rPr>
              <a:t>	»</a:t>
            </a:r>
            <a:r>
              <a:rPr lang="en-US" b="1" dirty="0">
                <a:solidFill>
                  <a:srgbClr val="0070C0"/>
                </a:solidFill>
              </a:rPr>
              <a:t>help </a:t>
            </a:r>
            <a:r>
              <a:rPr lang="en-US" b="1" dirty="0" err="1" smtClean="0">
                <a:solidFill>
                  <a:srgbClr val="0070C0"/>
                </a:solidFill>
              </a:rPr>
              <a:t>datestr</a:t>
            </a:r>
            <a:r>
              <a:rPr lang="en-US" b="1" dirty="0" smtClean="0">
                <a:solidFill>
                  <a:srgbClr val="0070C0"/>
                </a:solidFill>
              </a:rPr>
              <a:t>;</a:t>
            </a:r>
            <a:endParaRPr lang="en-US" dirty="0">
              <a:solidFill>
                <a:srgbClr val="0070C0"/>
              </a:solidFill>
            </a:endParaRPr>
          </a:p>
          <a:p>
            <a:pPr marL="0" indent="0">
              <a:buNone/>
            </a:pPr>
            <a:r>
              <a:rPr lang="en-US" dirty="0" smtClean="0">
                <a:solidFill>
                  <a:srgbClr val="0070C0"/>
                </a:solidFill>
              </a:rPr>
              <a:t>	»</a:t>
            </a:r>
            <a:r>
              <a:rPr lang="en-US" b="1" dirty="0" err="1">
                <a:solidFill>
                  <a:srgbClr val="0070C0"/>
                </a:solidFill>
              </a:rPr>
              <a:t>startString</a:t>
            </a:r>
            <a:r>
              <a:rPr lang="en-US" b="1" dirty="0">
                <a:solidFill>
                  <a:srgbClr val="0070C0"/>
                </a:solidFill>
              </a:rPr>
              <a:t>=</a:t>
            </a:r>
            <a:r>
              <a:rPr lang="en-US" b="1" dirty="0" err="1">
                <a:solidFill>
                  <a:srgbClr val="0070C0"/>
                </a:solidFill>
              </a:rPr>
              <a:t>datestr</a:t>
            </a:r>
            <a:r>
              <a:rPr lang="en-US" b="1" dirty="0">
                <a:solidFill>
                  <a:srgbClr val="0070C0"/>
                </a:solidFill>
              </a:rPr>
              <a:t>(start);</a:t>
            </a:r>
            <a:endParaRPr lang="en-US" dirty="0">
              <a:solidFill>
                <a:srgbClr val="0070C0"/>
              </a:solidFill>
            </a:endParaRPr>
          </a:p>
          <a:p>
            <a:pPr marL="0" indent="0">
              <a:buNone/>
            </a:pPr>
            <a:r>
              <a:rPr lang="en-US" dirty="0" smtClean="0">
                <a:solidFill>
                  <a:srgbClr val="0070C0"/>
                </a:solidFill>
              </a:rPr>
              <a:t>	»</a:t>
            </a:r>
            <a:r>
              <a:rPr lang="en-US" b="1" dirty="0" smtClean="0">
                <a:solidFill>
                  <a:srgbClr val="0070C0"/>
                </a:solidFill>
              </a:rPr>
              <a:t>save(‘</a:t>
            </a:r>
            <a:r>
              <a:rPr lang="en-US" b="1" dirty="0" err="1" smtClean="0">
                <a:solidFill>
                  <a:srgbClr val="0070C0"/>
                </a:solidFill>
              </a:rPr>
              <a:t>startTime</a:t>
            </a:r>
            <a:r>
              <a:rPr lang="en-US" b="1" dirty="0" smtClean="0">
                <a:solidFill>
                  <a:srgbClr val="0070C0"/>
                </a:solidFill>
              </a:rPr>
              <a:t>’, ‘start’, ‘</a:t>
            </a:r>
            <a:r>
              <a:rPr lang="en-US" b="1" dirty="0" err="1" smtClean="0">
                <a:solidFill>
                  <a:srgbClr val="0070C0"/>
                </a:solidFill>
              </a:rPr>
              <a:t>startString</a:t>
            </a:r>
            <a:r>
              <a:rPr lang="en-US" b="1" dirty="0" smtClean="0">
                <a:solidFill>
                  <a:srgbClr val="0070C0"/>
                </a:solidFill>
              </a:rPr>
              <a:t>’);</a:t>
            </a:r>
            <a:endParaRPr lang="en-US" dirty="0">
              <a:solidFill>
                <a:srgbClr val="0070C0"/>
              </a:solidFill>
            </a:endParaRPr>
          </a:p>
        </p:txBody>
      </p:sp>
    </p:spTree>
    <p:extLst>
      <p:ext uri="{BB962C8B-B14F-4D97-AF65-F5344CB8AC3E}">
        <p14:creationId xmlns:p14="http://schemas.microsoft.com/office/powerpoint/2010/main" val="3455577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0800" y="2057400"/>
            <a:ext cx="4800600" cy="4495800"/>
          </a:xfrm>
        </p:spPr>
        <p:txBody>
          <a:bodyPr wrap="none">
            <a:noAutofit/>
          </a:bodyPr>
          <a:lstStyle/>
          <a:p>
            <a:pPr algn="l"/>
            <a:r>
              <a:rPr lang="en-US" dirty="0" smtClean="0">
                <a:solidFill>
                  <a:schemeClr val="bg1">
                    <a:lumMod val="65000"/>
                  </a:schemeClr>
                </a:solidFill>
                <a:latin typeface="Times New Roman" pitchFamily="18" charset="0"/>
                <a:cs typeface="Times New Roman" pitchFamily="18" charset="0"/>
              </a:rPr>
              <a:t>- Using </a:t>
            </a:r>
            <a:r>
              <a:rPr lang="en-US" dirty="0" err="1" smtClean="0">
                <a:solidFill>
                  <a:schemeClr val="bg1">
                    <a:lumMod val="65000"/>
                  </a:schemeClr>
                </a:solidFill>
                <a:latin typeface="Times New Roman" pitchFamily="18" charset="0"/>
                <a:cs typeface="Times New Roman" pitchFamily="18" charset="0"/>
              </a:rPr>
              <a:t>Matlab</a:t>
            </a:r>
            <a:r>
              <a:rPr lang="en-US" dirty="0" smtClean="0">
                <a:solidFill>
                  <a:schemeClr val="bg1">
                    <a:lumMod val="65000"/>
                  </a:schemeClr>
                </a:solidFill>
                <a:latin typeface="Times New Roman" pitchFamily="18" charset="0"/>
                <a:cs typeface="Times New Roman" pitchFamily="18" charset="0"/>
              </a:rPr>
              <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Scripts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Variables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Arrays</a:t>
            </a:r>
            <a:r>
              <a:rPr lang="en-US" dirty="0" smtClean="0">
                <a:solidFill>
                  <a:schemeClr val="bg1">
                    <a:lumMod val="85000"/>
                  </a:schemeClr>
                </a:solidFill>
                <a:latin typeface="Times New Roman" pitchFamily="18" charset="0"/>
                <a:cs typeface="Times New Roman" pitchFamily="18" charset="0"/>
              </a:rPr>
              <a:t/>
            </a:r>
            <a:br>
              <a:rPr lang="en-US" dirty="0" smtClean="0">
                <a:solidFill>
                  <a:schemeClr val="bg1">
                    <a:lumMod val="85000"/>
                  </a:schemeClr>
                </a:solidFill>
                <a:latin typeface="Times New Roman" pitchFamily="18" charset="0"/>
                <a:cs typeface="Times New Roman" pitchFamily="18" charset="0"/>
              </a:rPr>
            </a:br>
            <a:r>
              <a:rPr lang="en-US" dirty="0" smtClean="0">
                <a:latin typeface="Times New Roman" pitchFamily="18" charset="0"/>
                <a:cs typeface="Times New Roman" pitchFamily="18" charset="0"/>
              </a:rPr>
              <a:t>- Matrices</a:t>
            </a:r>
            <a:r>
              <a:rPr lang="en-US" dirty="0" smtClean="0">
                <a:solidFill>
                  <a:schemeClr val="bg1">
                    <a:lumMod val="85000"/>
                  </a:schemeClr>
                </a:solidFill>
                <a:latin typeface="Times New Roman" pitchFamily="18" charset="0"/>
                <a:cs typeface="Times New Roman" pitchFamily="18" charset="0"/>
              </a:rPr>
              <a:t/>
            </a:r>
            <a:br>
              <a:rPr lang="en-US" dirty="0" smtClean="0">
                <a:solidFill>
                  <a:schemeClr val="bg1">
                    <a:lumMod val="8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Plotting</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Functions</a:t>
            </a:r>
            <a:endParaRPr lang="en-US" dirty="0">
              <a:solidFill>
                <a:schemeClr val="bg1">
                  <a:lumMod val="65000"/>
                </a:schemeClr>
              </a:solidFill>
              <a:latin typeface="Times New Roman" pitchFamily="18" charset="0"/>
              <a:cs typeface="Times New Roman" pitchFamily="18" charset="0"/>
            </a:endParaRPr>
          </a:p>
        </p:txBody>
      </p:sp>
      <p:sp>
        <p:nvSpPr>
          <p:cNvPr id="4" name="Title 1"/>
          <p:cNvSpPr txBox="1">
            <a:spLocks/>
          </p:cNvSpPr>
          <p:nvPr/>
        </p:nvSpPr>
        <p:spPr>
          <a:xfrm>
            <a:off x="304800" y="152400"/>
            <a:ext cx="8534400" cy="1066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smtClean="0"/>
              <a:t>Topics Covered:</a:t>
            </a:r>
            <a:endParaRPr lang="en-US" sz="4800" dirty="0"/>
          </a:p>
        </p:txBody>
      </p:sp>
    </p:spTree>
    <p:extLst>
      <p:ext uri="{BB962C8B-B14F-4D97-AF65-F5344CB8AC3E}">
        <p14:creationId xmlns:p14="http://schemas.microsoft.com/office/powerpoint/2010/main" val="38227057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62025" y="0"/>
            <a:ext cx="7343775" cy="838199"/>
          </a:xfrm>
        </p:spPr>
        <p:txBody>
          <a:bodyPr>
            <a:normAutofit/>
          </a:bodyPr>
          <a:lstStyle/>
          <a:p>
            <a:r>
              <a:rPr lang="en-US" dirty="0" smtClean="0"/>
              <a:t>Matrices: Initialization</a:t>
            </a:r>
            <a:endParaRPr lang="en-US" dirty="0"/>
          </a:p>
        </p:txBody>
      </p:sp>
      <p:sp>
        <p:nvSpPr>
          <p:cNvPr id="8" name="Title 1"/>
          <p:cNvSpPr txBox="1">
            <a:spLocks/>
          </p:cNvSpPr>
          <p:nvPr/>
        </p:nvSpPr>
        <p:spPr>
          <a:xfrm>
            <a:off x="152400" y="762000"/>
            <a:ext cx="8763000" cy="6019800"/>
          </a:xfrm>
          <a:prstGeom prst="rect">
            <a:avLst/>
          </a:prstGeom>
        </p:spPr>
        <p:txBody>
          <a:bodyPr vert="horz" lIns="91440" tIns="45720" rIns="91440" bIns="45720" rtlCol="0" anchor="ctr">
            <a:normAutofit fontScale="92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a:latin typeface="Times New Roman" pitchFamily="18" charset="0"/>
                <a:cs typeface="Times New Roman" pitchFamily="18" charset="0"/>
              </a:rPr>
              <a:t>M</a:t>
            </a:r>
            <a:r>
              <a:rPr lang="en-US" sz="2800" dirty="0" smtClean="0">
                <a:latin typeface="Times New Roman" pitchFamily="18" charset="0"/>
                <a:cs typeface="Times New Roman" pitchFamily="18" charset="0"/>
              </a:rPr>
              <a:t>atrices created similarly to vectors </a:t>
            </a:r>
          </a:p>
          <a:p>
            <a:pPr algn="l"/>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(element </a:t>
            </a:r>
            <a:r>
              <a:rPr lang="en-US" sz="2800" dirty="0">
                <a:latin typeface="Times New Roman" pitchFamily="18" charset="0"/>
                <a:cs typeface="Times New Roman" pitchFamily="18" charset="0"/>
              </a:rPr>
              <a:t>by </a:t>
            </a:r>
            <a:r>
              <a:rPr lang="en-US" sz="2800" dirty="0" smtClean="0">
                <a:latin typeface="Times New Roman" pitchFamily="18" charset="0"/>
                <a:cs typeface="Times New Roman" pitchFamily="18" charset="0"/>
              </a:rPr>
              <a:t>element) &gt;&gt; </a:t>
            </a:r>
            <a:r>
              <a:rPr lang="en-US" sz="2800" b="1" dirty="0" smtClean="0">
                <a:latin typeface="Times New Roman" pitchFamily="18" charset="0"/>
                <a:cs typeface="Times New Roman" pitchFamily="18" charset="0"/>
              </a:rPr>
              <a:t>a= [1 2;3 4];</a:t>
            </a:r>
          </a:p>
          <a:p>
            <a:pPr algn="l"/>
            <a:endParaRPr lang="en-US" sz="13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When </a:t>
            </a:r>
            <a:r>
              <a:rPr lang="en-US" sz="2800" dirty="0">
                <a:latin typeface="Times New Roman" pitchFamily="18" charset="0"/>
                <a:cs typeface="Times New Roman" pitchFamily="18" charset="0"/>
              </a:rPr>
              <a:t>concatenating vectors or matrices (</a:t>
            </a:r>
            <a:r>
              <a:rPr lang="en-US" sz="2800" dirty="0" smtClean="0">
                <a:latin typeface="Times New Roman" pitchFamily="18" charset="0"/>
                <a:cs typeface="Times New Roman" pitchFamily="18" charset="0"/>
              </a:rPr>
              <a:t>dim. </a:t>
            </a:r>
            <a:r>
              <a:rPr lang="en-US" sz="2800" dirty="0">
                <a:latin typeface="Times New Roman" pitchFamily="18" charset="0"/>
                <a:cs typeface="Times New Roman" pitchFamily="18" charset="0"/>
              </a:rPr>
              <a:t>matters</a:t>
            </a:r>
            <a:r>
              <a:rPr lang="en-US" sz="2800" dirty="0" smtClean="0">
                <a:latin typeface="Times New Roman" pitchFamily="18" charset="0"/>
                <a:cs typeface="Times New Roman" pitchFamily="18" charset="0"/>
              </a:rPr>
              <a:t>)</a:t>
            </a:r>
          </a:p>
          <a:p>
            <a:pPr algn="l">
              <a:lnSpc>
                <a:spcPct val="160000"/>
              </a:lnSpc>
            </a:pP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a </a:t>
            </a:r>
            <a:r>
              <a:rPr lang="en-US" sz="2800" b="1" dirty="0">
                <a:latin typeface="Times New Roman" pitchFamily="18" charset="0"/>
                <a:cs typeface="Times New Roman" pitchFamily="18" charset="0"/>
              </a:rPr>
              <a:t>= [1 2</a:t>
            </a:r>
            <a:r>
              <a:rPr lang="en-US" sz="2800" b="1" dirty="0" smtClean="0">
                <a:latin typeface="Times New Roman" pitchFamily="18" charset="0"/>
                <a:cs typeface="Times New Roman" pitchFamily="18" charset="0"/>
              </a:rPr>
              <a:t>];</a:t>
            </a:r>
          </a:p>
          <a:p>
            <a:pPr algn="l">
              <a:lnSpc>
                <a:spcPct val="160000"/>
              </a:lnSpc>
            </a:pP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b </a:t>
            </a:r>
            <a:r>
              <a:rPr lang="en-US" sz="2800" b="1" dirty="0">
                <a:latin typeface="Times New Roman" pitchFamily="18" charset="0"/>
                <a:cs typeface="Times New Roman" pitchFamily="18" charset="0"/>
              </a:rPr>
              <a:t>= [3 4</a:t>
            </a:r>
            <a:r>
              <a:rPr lang="en-US" sz="2800" b="1" dirty="0" smtClean="0">
                <a:latin typeface="Times New Roman" pitchFamily="18" charset="0"/>
                <a:cs typeface="Times New Roman" pitchFamily="18" charset="0"/>
              </a:rPr>
              <a:t>];</a:t>
            </a:r>
          </a:p>
          <a:p>
            <a:pPr algn="l">
              <a:lnSpc>
                <a:spcPct val="160000"/>
              </a:lnSpc>
            </a:pP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c </a:t>
            </a:r>
            <a:r>
              <a:rPr lang="en-US" sz="2800" b="1" dirty="0">
                <a:latin typeface="Times New Roman" pitchFamily="18" charset="0"/>
                <a:cs typeface="Times New Roman" pitchFamily="18" charset="0"/>
              </a:rPr>
              <a:t>= [5;6</a:t>
            </a:r>
            <a:r>
              <a:rPr lang="en-US" sz="2800" b="1" dirty="0" smtClean="0">
                <a:latin typeface="Times New Roman" pitchFamily="18" charset="0"/>
                <a:cs typeface="Times New Roman" pitchFamily="18" charset="0"/>
              </a:rPr>
              <a:t>];</a:t>
            </a:r>
          </a:p>
          <a:p>
            <a:pPr algn="l">
              <a:lnSpc>
                <a:spcPct val="160000"/>
              </a:lnSpc>
            </a:pP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d </a:t>
            </a:r>
            <a:r>
              <a:rPr lang="en-US" sz="2800" b="1" dirty="0">
                <a:latin typeface="Times New Roman" pitchFamily="18" charset="0"/>
                <a:cs typeface="Times New Roman" pitchFamily="18" charset="0"/>
              </a:rPr>
              <a:t>= [</a:t>
            </a:r>
            <a:r>
              <a:rPr lang="en-US" sz="2800" b="1" dirty="0" err="1">
                <a:latin typeface="Times New Roman" pitchFamily="18" charset="0"/>
                <a:cs typeface="Times New Roman" pitchFamily="18" charset="0"/>
              </a:rPr>
              <a:t>a;b</a:t>
            </a:r>
            <a:r>
              <a:rPr lang="en-US" sz="2800" b="1" dirty="0" smtClean="0">
                <a:latin typeface="Times New Roman" pitchFamily="18" charset="0"/>
                <a:cs typeface="Times New Roman" pitchFamily="18" charset="0"/>
              </a:rPr>
              <a:t>];</a:t>
            </a:r>
          </a:p>
          <a:p>
            <a:pPr algn="l">
              <a:lnSpc>
                <a:spcPct val="160000"/>
              </a:lnSpc>
            </a:pP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e </a:t>
            </a:r>
            <a:r>
              <a:rPr lang="en-US" sz="2800" b="1" dirty="0">
                <a:latin typeface="Times New Roman" pitchFamily="18" charset="0"/>
                <a:cs typeface="Times New Roman" pitchFamily="18" charset="0"/>
              </a:rPr>
              <a:t>= [d c</a:t>
            </a:r>
            <a:r>
              <a:rPr lang="en-US" sz="2800" b="1" dirty="0" smtClean="0">
                <a:latin typeface="Times New Roman" pitchFamily="18" charset="0"/>
                <a:cs typeface="Times New Roman" pitchFamily="18" charset="0"/>
              </a:rPr>
              <a:t>];</a:t>
            </a:r>
          </a:p>
          <a:p>
            <a:pPr algn="l">
              <a:lnSpc>
                <a:spcPct val="150000"/>
              </a:lnSpc>
            </a:pP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f </a:t>
            </a:r>
            <a:r>
              <a:rPr lang="en-US" sz="2800" b="1" dirty="0">
                <a:latin typeface="Times New Roman" pitchFamily="18" charset="0"/>
                <a:cs typeface="Times New Roman" pitchFamily="18" charset="0"/>
              </a:rPr>
              <a:t>= [[e e];[a b a</a:t>
            </a:r>
            <a:r>
              <a:rPr lang="en-US" sz="2800" b="1" dirty="0" smtClean="0">
                <a:latin typeface="Times New Roman" pitchFamily="18" charset="0"/>
                <a:cs typeface="Times New Roman" pitchFamily="18" charset="0"/>
              </a:rPr>
              <a:t>]];</a:t>
            </a:r>
          </a:p>
          <a:p>
            <a:pPr algn="l"/>
            <a:endParaRPr lang="en-US" sz="1000" dirty="0" smtClean="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Strings </a:t>
            </a:r>
            <a:r>
              <a:rPr lang="en-US" sz="2800" dirty="0">
                <a:latin typeface="Times New Roman" pitchFamily="18" charset="0"/>
                <a:cs typeface="Times New Roman" pitchFamily="18" charset="0"/>
              </a:rPr>
              <a:t>are character </a:t>
            </a:r>
            <a:r>
              <a:rPr lang="en-US" sz="2800" dirty="0" smtClean="0">
                <a:latin typeface="Times New Roman" pitchFamily="18" charset="0"/>
                <a:cs typeface="Times New Roman" pitchFamily="18" charset="0"/>
              </a:rPr>
              <a:t>vectors: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err="1" smtClean="0">
                <a:latin typeface="Times New Roman" pitchFamily="18" charset="0"/>
                <a:cs typeface="Times New Roman" pitchFamily="18" charset="0"/>
              </a:rPr>
              <a:t>str</a:t>
            </a:r>
            <a:r>
              <a:rPr lang="en-US" sz="2800" b="1" dirty="0" smtClean="0">
                <a:latin typeface="Times New Roman" pitchFamily="18" charset="0"/>
                <a:cs typeface="Times New Roman" pitchFamily="18" charset="0"/>
              </a:rPr>
              <a:t> </a:t>
            </a:r>
            <a:r>
              <a:rPr lang="en-US" sz="2800" b="1" dirty="0">
                <a:latin typeface="Times New Roman" pitchFamily="18" charset="0"/>
                <a:cs typeface="Times New Roman" pitchFamily="18" charset="0"/>
              </a:rPr>
              <a:t>= ['Hello, I am ' 'John'];</a:t>
            </a:r>
            <a:endParaRPr lang="en-US" sz="2800" dirty="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901017"/>
            <a:ext cx="158115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514600"/>
            <a:ext cx="7905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124200"/>
            <a:ext cx="8001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900" y="3333750"/>
            <a:ext cx="428625"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00" y="4191000"/>
            <a:ext cx="8001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7433" y="4648200"/>
            <a:ext cx="116205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74081" y="5029200"/>
            <a:ext cx="2162175" cy="109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a:off x="2438400" y="2728912"/>
            <a:ext cx="10668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438400" y="3333750"/>
            <a:ext cx="10668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62200" y="3962400"/>
            <a:ext cx="2085975"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38400" y="4648200"/>
            <a:ext cx="10668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498203" y="5257800"/>
            <a:ext cx="1997597"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467100" y="5867400"/>
            <a:ext cx="27051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943600" y="1524000"/>
            <a:ext cx="8382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8556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
            <a:ext cx="8534400" cy="762000"/>
          </a:xfrm>
        </p:spPr>
        <p:txBody>
          <a:bodyPr>
            <a:normAutofit/>
          </a:bodyPr>
          <a:lstStyle/>
          <a:p>
            <a:r>
              <a:rPr lang="en-US" dirty="0"/>
              <a:t>Matrices : </a:t>
            </a:r>
            <a:r>
              <a:rPr lang="en-US" dirty="0" smtClean="0"/>
              <a:t>Standard Operators</a:t>
            </a:r>
            <a:endParaRPr lang="en-US" dirty="0"/>
          </a:p>
        </p:txBody>
      </p:sp>
      <p:sp>
        <p:nvSpPr>
          <p:cNvPr id="8" name="Title 1"/>
          <p:cNvSpPr txBox="1">
            <a:spLocks/>
          </p:cNvSpPr>
          <p:nvPr/>
        </p:nvSpPr>
        <p:spPr>
          <a:xfrm>
            <a:off x="76200" y="838200"/>
            <a:ext cx="8839200" cy="3733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Multiplication </a:t>
            </a:r>
            <a:r>
              <a:rPr lang="en-US" sz="2800" dirty="0">
                <a:latin typeface="Times New Roman" pitchFamily="18" charset="0"/>
                <a:cs typeface="Times New Roman" pitchFamily="18" charset="0"/>
              </a:rPr>
              <a:t>can be </a:t>
            </a:r>
            <a:r>
              <a:rPr lang="en-US" sz="2800" dirty="0" smtClean="0">
                <a:latin typeface="Times New Roman" pitchFamily="18" charset="0"/>
                <a:cs typeface="Times New Roman" pitchFamily="18" charset="0"/>
              </a:rPr>
              <a:t>done standard </a:t>
            </a:r>
            <a:r>
              <a:rPr lang="en-US" sz="2800" dirty="0">
                <a:latin typeface="Times New Roman" pitchFamily="18" charset="0"/>
                <a:cs typeface="Times New Roman" pitchFamily="18" charset="0"/>
              </a:rPr>
              <a:t>way or </a:t>
            </a:r>
            <a:r>
              <a:rPr lang="en-US" sz="2800" dirty="0" smtClean="0">
                <a:latin typeface="Times New Roman" pitchFamily="18" charset="0"/>
                <a:cs typeface="Times New Roman" pitchFamily="18" charset="0"/>
              </a:rPr>
              <a:t>element-wise</a:t>
            </a:r>
          </a:p>
          <a:p>
            <a:pPr algn="l"/>
            <a:endParaRPr lang="en-US" sz="12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Standard matrix multiplication is performed using (</a:t>
            </a:r>
            <a:r>
              <a:rPr lang="en-US" sz="2800" b="1" dirty="0" smtClean="0">
                <a:latin typeface="Times New Roman" pitchFamily="18" charset="0"/>
                <a:cs typeface="Times New Roman" pitchFamily="18" charset="0"/>
              </a:rPr>
              <a:t>*</a:t>
            </a:r>
            <a:r>
              <a:rPr lang="en-US" sz="2800" dirty="0" smtClean="0">
                <a:latin typeface="Times New Roman" pitchFamily="18" charset="0"/>
                <a:cs typeface="Times New Roman" pitchFamily="18" charset="0"/>
              </a:rPr>
              <a:t>)  Remember linear </a:t>
            </a:r>
            <a:r>
              <a:rPr lang="en-US" sz="2800" dirty="0">
                <a:latin typeface="Times New Roman" pitchFamily="18" charset="0"/>
                <a:cs typeface="Times New Roman" pitchFamily="18" charset="0"/>
              </a:rPr>
              <a:t>algebra: inner dimensions must </a:t>
            </a:r>
            <a:r>
              <a:rPr lang="en-US" sz="2800" dirty="0" smtClean="0">
                <a:latin typeface="Times New Roman" pitchFamily="18" charset="0"/>
                <a:cs typeface="Times New Roman" pitchFamily="18" charset="0"/>
              </a:rPr>
              <a:t>Match!</a:t>
            </a:r>
          </a:p>
          <a:p>
            <a:pPr marL="457200" indent="-457200" algn="l">
              <a:buFont typeface="Arial" pitchFamily="34" charset="0"/>
              <a:buChar char="•"/>
            </a:pPr>
            <a:endParaRPr lang="en-US" sz="14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Standard </a:t>
            </a:r>
            <a:r>
              <a:rPr lang="en-US" sz="2800" dirty="0">
                <a:latin typeface="Times New Roman" pitchFamily="18" charset="0"/>
                <a:cs typeface="Times New Roman" pitchFamily="18" charset="0"/>
              </a:rPr>
              <a:t>exponentiation (</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 can only be done on square matrices or </a:t>
            </a:r>
            <a:r>
              <a:rPr lang="en-US" sz="2800" dirty="0" smtClean="0">
                <a:latin typeface="Times New Roman" pitchFamily="18" charset="0"/>
                <a:cs typeface="Times New Roman" pitchFamily="18" charset="0"/>
              </a:rPr>
              <a:t>scalars</a:t>
            </a:r>
          </a:p>
          <a:p>
            <a:pPr algn="l"/>
            <a:endParaRPr lang="en-US" sz="14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Left </a:t>
            </a:r>
            <a:r>
              <a:rPr lang="en-US" sz="2800" dirty="0">
                <a:latin typeface="Times New Roman" pitchFamily="18" charset="0"/>
                <a:cs typeface="Times New Roman" pitchFamily="18" charset="0"/>
              </a:rPr>
              <a:t>and right division (</a:t>
            </a:r>
            <a:r>
              <a:rPr lang="en-US" sz="2800" b="1" dirty="0">
                <a:latin typeface="Times New Roman" pitchFamily="18" charset="0"/>
                <a:cs typeface="Times New Roman" pitchFamily="18" charset="0"/>
              </a:rPr>
              <a:t>/ \</a:t>
            </a:r>
            <a:r>
              <a:rPr lang="en-US" sz="2800" dirty="0">
                <a:latin typeface="Times New Roman" pitchFamily="18" charset="0"/>
                <a:cs typeface="Times New Roman" pitchFamily="18" charset="0"/>
              </a:rPr>
              <a:t>) is same as multiplying by </a:t>
            </a:r>
            <a:r>
              <a:rPr lang="en-US" sz="2800" dirty="0" smtClean="0">
                <a:latin typeface="Times New Roman" pitchFamily="18" charset="0"/>
                <a:cs typeface="Times New Roman" pitchFamily="18" charset="0"/>
              </a:rPr>
              <a:t>inverse (i.e. just </a:t>
            </a:r>
            <a:r>
              <a:rPr lang="en-US" sz="2800" dirty="0">
                <a:latin typeface="Times New Roman" pitchFamily="18" charset="0"/>
                <a:cs typeface="Times New Roman" pitchFamily="18" charset="0"/>
              </a:rPr>
              <a:t>multiply by </a:t>
            </a:r>
            <a:r>
              <a:rPr lang="en-US" sz="2800" dirty="0" smtClean="0">
                <a:latin typeface="Times New Roman" pitchFamily="18" charset="0"/>
                <a:cs typeface="Times New Roman" pitchFamily="18" charset="0"/>
              </a:rPr>
              <a:t>inverse)</a:t>
            </a:r>
            <a:endParaRPr lang="en-US" sz="2800" dirty="0">
              <a:latin typeface="Times New Roman" pitchFamily="18" charset="0"/>
              <a:cs typeface="Times New Roman" pitchFamily="18"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00" y="4724400"/>
            <a:ext cx="3794500" cy="2079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4724400"/>
            <a:ext cx="5063254" cy="2079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21104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0"/>
            <a:ext cx="8534400" cy="917575"/>
          </a:xfrm>
        </p:spPr>
        <p:txBody>
          <a:bodyPr>
            <a:normAutofit/>
          </a:bodyPr>
          <a:lstStyle/>
          <a:p>
            <a:r>
              <a:rPr lang="en-US" dirty="0"/>
              <a:t>Matrices : </a:t>
            </a:r>
            <a:r>
              <a:rPr lang="en-US" dirty="0" smtClean="0"/>
              <a:t>Element-Wise Operators</a:t>
            </a:r>
            <a:endParaRPr lang="en-US" dirty="0"/>
          </a:p>
        </p:txBody>
      </p:sp>
      <p:sp>
        <p:nvSpPr>
          <p:cNvPr id="8" name="Title 1"/>
          <p:cNvSpPr txBox="1">
            <a:spLocks/>
          </p:cNvSpPr>
          <p:nvPr/>
        </p:nvSpPr>
        <p:spPr>
          <a:xfrm>
            <a:off x="76200" y="1066800"/>
            <a:ext cx="8839200" cy="1447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do element-wise operations, use the dot: </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 </a:t>
            </a:r>
            <a:r>
              <a:rPr lang="en-US" sz="2800" b="1" dirty="0">
                <a:latin typeface="Times New Roman" pitchFamily="18" charset="0"/>
                <a:cs typeface="Times New Roman" pitchFamily="18" charset="0"/>
              </a:rPr>
              <a:t>.^</a:t>
            </a:r>
            <a:r>
              <a:rPr lang="en-US" sz="2800" dirty="0">
                <a:latin typeface="Times New Roman" pitchFamily="18" charset="0"/>
                <a:cs typeface="Times New Roman" pitchFamily="18" charset="0"/>
              </a:rPr>
              <a:t>). BOTH dimensions must match (unless one is scalar</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5240" y="3886200"/>
            <a:ext cx="5253170" cy="2188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86200"/>
            <a:ext cx="3336473" cy="2188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6335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715962"/>
          </a:xfrm>
        </p:spPr>
        <p:txBody>
          <a:bodyPr>
            <a:normAutofit fontScale="90000"/>
          </a:bodyPr>
          <a:lstStyle/>
          <a:p>
            <a:r>
              <a:rPr lang="en-US" b="1" dirty="0"/>
              <a:t>Data science is not </a:t>
            </a:r>
            <a:r>
              <a:rPr lang="en-US" b="1" dirty="0" smtClean="0"/>
              <a:t>ONLY machine </a:t>
            </a:r>
            <a:r>
              <a:rPr lang="en-US" b="1" dirty="0"/>
              <a:t>learning</a:t>
            </a:r>
            <a:endParaRPr lang="en-US" dirty="0"/>
          </a:p>
        </p:txBody>
      </p:sp>
      <p:sp>
        <p:nvSpPr>
          <p:cNvPr id="3" name="Content Placeholder 2"/>
          <p:cNvSpPr>
            <a:spLocks noGrp="1"/>
          </p:cNvSpPr>
          <p:nvPr>
            <p:ph idx="1"/>
          </p:nvPr>
        </p:nvSpPr>
        <p:spPr>
          <a:xfrm>
            <a:off x="0" y="990600"/>
            <a:ext cx="9144000" cy="3048000"/>
          </a:xfrm>
        </p:spPr>
        <p:txBody>
          <a:bodyPr>
            <a:normAutofit/>
          </a:bodyPr>
          <a:lstStyle/>
          <a:p>
            <a:r>
              <a:rPr lang="en-US" dirty="0"/>
              <a:t>Machine learning </a:t>
            </a:r>
            <a:r>
              <a:rPr lang="en-US" dirty="0" smtClean="0"/>
              <a:t>involves the use of statistical algorithms</a:t>
            </a:r>
            <a:r>
              <a:rPr lang="en-US" dirty="0"/>
              <a:t> </a:t>
            </a:r>
            <a:r>
              <a:rPr lang="en-US" dirty="0" smtClean="0"/>
              <a:t>that can assist with harnessing information that is difficult to view from raw data.</a:t>
            </a:r>
          </a:p>
          <a:p>
            <a:endParaRPr lang="en-US" sz="2000" dirty="0"/>
          </a:p>
          <a:p>
            <a:r>
              <a:rPr lang="en-US" dirty="0"/>
              <a:t>... but sometimes the best way to solve a problem is just by visualizing the </a:t>
            </a:r>
            <a:r>
              <a:rPr lang="en-US" dirty="0" smtClean="0"/>
              <a:t>data, for </a:t>
            </a:r>
            <a:r>
              <a:rPr lang="en-US" dirty="0"/>
              <a:t>instance</a:t>
            </a:r>
          </a:p>
        </p:txBody>
      </p:sp>
      <p:graphicFrame>
        <p:nvGraphicFramePr>
          <p:cNvPr id="4" name="Table 3"/>
          <p:cNvGraphicFramePr>
            <a:graphicFrameLocks noGrp="1"/>
          </p:cNvGraphicFramePr>
          <p:nvPr>
            <p:extLst>
              <p:ext uri="{D42A27DB-BD31-4B8C-83A1-F6EECF244321}">
                <p14:modId xmlns:p14="http://schemas.microsoft.com/office/powerpoint/2010/main" val="1767966278"/>
              </p:ext>
            </p:extLst>
          </p:nvPr>
        </p:nvGraphicFramePr>
        <p:xfrm>
          <a:off x="228599" y="4922520"/>
          <a:ext cx="8839201" cy="94488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342901">
                  <a:extLst>
                    <a:ext uri="{9D8B030D-6E8A-4147-A177-3AD203B41FA5}">
                      <a16:colId xmlns:a16="http://schemas.microsoft.com/office/drawing/2014/main" val="20001"/>
                    </a:ext>
                  </a:extLst>
                </a:gridCol>
                <a:gridCol w="4381500">
                  <a:extLst>
                    <a:ext uri="{9D8B030D-6E8A-4147-A177-3AD203B41FA5}">
                      <a16:colId xmlns:a16="http://schemas.microsoft.com/office/drawing/2014/main" val="20002"/>
                    </a:ext>
                  </a:extLst>
                </a:gridCol>
              </a:tblGrid>
              <a:tr h="370840">
                <a:tc>
                  <a:txBody>
                    <a:bodyPr/>
                    <a:lstStyle/>
                    <a:p>
                      <a:r>
                        <a:rPr lang="en-US" sz="2800" dirty="0" smtClean="0">
                          <a:solidFill>
                            <a:schemeClr val="tx1"/>
                          </a:solidFill>
                        </a:rPr>
                        <a:t>Problems solvable with “simple” ML (45%) </a:t>
                      </a:r>
                      <a:endParaRPr lang="en-US" sz="2800" dirty="0">
                        <a:solidFill>
                          <a:schemeClr val="tx1"/>
                        </a:solidFill>
                      </a:endParaRPr>
                    </a:p>
                  </a:txBody>
                  <a:tcPr>
                    <a:solidFill>
                      <a:schemeClr val="accent5">
                        <a:lumMod val="20000"/>
                        <a:lumOff val="80000"/>
                      </a:schemeClr>
                    </a:solidFill>
                  </a:tcPr>
                </a:tc>
                <a:tc>
                  <a:txBody>
                    <a:bodyPr/>
                    <a:lstStyle/>
                    <a:p>
                      <a:endParaRPr lang="en-US" sz="2800">
                        <a:solidFill>
                          <a:schemeClr val="tx1"/>
                        </a:solidFill>
                      </a:endParaRPr>
                    </a:p>
                  </a:txBody>
                  <a:tcPr>
                    <a:solidFill>
                      <a:schemeClr val="accent5">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dirty="0" smtClean="0">
                          <a:solidFill>
                            <a:schemeClr val="tx1"/>
                          </a:solidFill>
                        </a:rPr>
                        <a:t>Unsolvable problems (50%)</a:t>
                      </a:r>
                    </a:p>
                  </a:txBody>
                  <a:tcPr>
                    <a:solidFill>
                      <a:schemeClr val="accent5">
                        <a:lumMod val="20000"/>
                        <a:lumOff val="80000"/>
                      </a:schemeClr>
                    </a:solidFill>
                  </a:tcPr>
                </a:tc>
                <a:extLst>
                  <a:ext uri="{0D108BD9-81ED-4DB2-BD59-A6C34878D82A}">
                    <a16:rowId xmlns:a16="http://schemas.microsoft.com/office/drawing/2014/main" val="10000"/>
                  </a:ext>
                </a:extLst>
              </a:tr>
            </a:tbl>
          </a:graphicData>
        </a:graphic>
      </p:graphicFrame>
      <p:sp>
        <p:nvSpPr>
          <p:cNvPr id="5" name="TextBox 4"/>
          <p:cNvSpPr txBox="1"/>
          <p:nvPr/>
        </p:nvSpPr>
        <p:spPr>
          <a:xfrm>
            <a:off x="1066800" y="6258580"/>
            <a:ext cx="6858000" cy="523220"/>
          </a:xfrm>
          <a:prstGeom prst="rect">
            <a:avLst/>
          </a:prstGeom>
          <a:noFill/>
        </p:spPr>
        <p:txBody>
          <a:bodyPr wrap="square" rtlCol="0">
            <a:spAutoFit/>
          </a:bodyPr>
          <a:lstStyle/>
          <a:p>
            <a:r>
              <a:rPr lang="en-US" sz="2800" dirty="0" smtClean="0"/>
              <a:t>Problems requiring “state of the art” ML (5%)</a:t>
            </a:r>
          </a:p>
        </p:txBody>
      </p:sp>
      <p:cxnSp>
        <p:nvCxnSpPr>
          <p:cNvPr id="7" name="Straight Arrow Connector 6"/>
          <p:cNvCxnSpPr/>
          <p:nvPr/>
        </p:nvCxnSpPr>
        <p:spPr>
          <a:xfrm flipV="1">
            <a:off x="4495800" y="5867400"/>
            <a:ext cx="0" cy="5334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76400" y="4277380"/>
            <a:ext cx="6025176" cy="523220"/>
          </a:xfrm>
          <a:prstGeom prst="rect">
            <a:avLst/>
          </a:prstGeom>
        </p:spPr>
        <p:txBody>
          <a:bodyPr wrap="none">
            <a:spAutoFit/>
          </a:bodyPr>
          <a:lstStyle/>
          <a:p>
            <a:r>
              <a:rPr lang="en-US" sz="2800" b="1" dirty="0" smtClean="0"/>
              <a:t>Universe of machine learning problems</a:t>
            </a:r>
            <a:endParaRPr lang="en-US" sz="2800" b="1" dirty="0"/>
          </a:p>
        </p:txBody>
      </p:sp>
    </p:spTree>
    <p:extLst>
      <p:ext uri="{BB962C8B-B14F-4D97-AF65-F5344CB8AC3E}">
        <p14:creationId xmlns:p14="http://schemas.microsoft.com/office/powerpoint/2010/main" val="4605105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0"/>
            <a:ext cx="8534400" cy="917575"/>
          </a:xfrm>
        </p:spPr>
        <p:txBody>
          <a:bodyPr>
            <a:normAutofit/>
          </a:bodyPr>
          <a:lstStyle/>
          <a:p>
            <a:r>
              <a:rPr lang="en-US" dirty="0" smtClean="0"/>
              <a:t>Matrices: Indexing - #1</a:t>
            </a:r>
            <a:endParaRPr lang="en-US" dirty="0"/>
          </a:p>
        </p:txBody>
      </p:sp>
      <p:sp>
        <p:nvSpPr>
          <p:cNvPr id="8" name="Title 1"/>
          <p:cNvSpPr txBox="1">
            <a:spLocks/>
          </p:cNvSpPr>
          <p:nvPr/>
        </p:nvSpPr>
        <p:spPr>
          <a:xfrm>
            <a:off x="76200" y="1447800"/>
            <a:ext cx="8839200" cy="43996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MATLAB </a:t>
            </a:r>
            <a:r>
              <a:rPr lang="en-US" sz="2800" dirty="0">
                <a:latin typeface="Times New Roman" pitchFamily="18" charset="0"/>
                <a:cs typeface="Times New Roman" pitchFamily="18" charset="0"/>
              </a:rPr>
              <a:t>indexing starts with </a:t>
            </a:r>
            <a:r>
              <a:rPr lang="en-US" sz="2800" b="1" dirty="0">
                <a:latin typeface="Times New Roman" pitchFamily="18" charset="0"/>
                <a:cs typeface="Times New Roman" pitchFamily="18" charset="0"/>
              </a:rPr>
              <a:t>1</a:t>
            </a:r>
            <a:r>
              <a:rPr lang="en-US" sz="2800" dirty="0">
                <a:latin typeface="Times New Roman" pitchFamily="18" charset="0"/>
                <a:cs typeface="Times New Roman" pitchFamily="18" charset="0"/>
              </a:rPr>
              <a:t>, not </a:t>
            </a:r>
            <a:r>
              <a:rPr lang="en-US" sz="2800" b="1" dirty="0" smtClean="0">
                <a:latin typeface="Times New Roman" pitchFamily="18" charset="0"/>
                <a:cs typeface="Times New Roman" pitchFamily="18" charset="0"/>
              </a:rPr>
              <a:t>0</a:t>
            </a:r>
          </a:p>
          <a:p>
            <a:pPr marL="457200" indent="-457200" algn="l">
              <a:buFont typeface="Arial" pitchFamily="34" charset="0"/>
              <a:buChar char="•"/>
            </a:pPr>
            <a:endParaRPr lang="en-US" sz="2000" b="1" dirty="0" smtClean="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a(n</a:t>
            </a:r>
            <a:r>
              <a:rPr lang="en-US" sz="2800" dirty="0">
                <a:latin typeface="Times New Roman" pitchFamily="18" charset="0"/>
                <a:cs typeface="Times New Roman" pitchFamily="18" charset="0"/>
              </a:rPr>
              <a:t>) returns the </a:t>
            </a:r>
            <a:r>
              <a:rPr lang="en-US" sz="2800" dirty="0" smtClean="0">
                <a:latin typeface="Times New Roman" pitchFamily="18" charset="0"/>
                <a:cs typeface="Times New Roman" pitchFamily="18" charset="0"/>
              </a:rPr>
              <a:t>n</a:t>
            </a:r>
            <a:r>
              <a:rPr lang="en-US" sz="2800" baseline="30000" dirty="0" smtClean="0">
                <a:latin typeface="Times New Roman" pitchFamily="18" charset="0"/>
                <a:cs typeface="Times New Roman" pitchFamily="18" charset="0"/>
              </a:rPr>
              <a:t>th</a:t>
            </a:r>
            <a:r>
              <a:rPr lang="en-US" sz="2800" dirty="0" smtClean="0">
                <a:latin typeface="Times New Roman" pitchFamily="18" charset="0"/>
                <a:cs typeface="Times New Roman" pitchFamily="18" charset="0"/>
              </a:rPr>
              <a:t> element</a:t>
            </a:r>
          </a:p>
          <a:p>
            <a:pPr marL="457200" indent="-457200" algn="l">
              <a:buFont typeface="Arial" pitchFamily="34" charset="0"/>
              <a:buChar char="•"/>
            </a:pPr>
            <a:endParaRPr lang="en-US" sz="2000" dirty="0" smtClean="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The </a:t>
            </a:r>
            <a:r>
              <a:rPr lang="en-US" sz="2800" dirty="0">
                <a:latin typeface="Times New Roman" pitchFamily="18" charset="0"/>
                <a:cs typeface="Times New Roman" pitchFamily="18" charset="0"/>
              </a:rPr>
              <a:t>index argument can be a vector. In this case, each element is looked up individually, and returned as a vector of the same size as the index vector</a:t>
            </a:r>
            <a:r>
              <a:rPr lang="en-US" sz="2800" dirty="0" smtClean="0">
                <a:latin typeface="Times New Roman" pitchFamily="18" charset="0"/>
                <a:cs typeface="Times New Roman" pitchFamily="18" charset="0"/>
              </a:rPr>
              <a:t>.</a:t>
            </a:r>
          </a:p>
          <a:p>
            <a:pPr marL="457200" indent="-457200" algn="l">
              <a:buFont typeface="Arial" pitchFamily="34" charset="0"/>
              <a:buChar char="•"/>
            </a:pPr>
            <a:endParaRPr lang="en-US" sz="2000" dirty="0" smtClean="0">
              <a:latin typeface="Times New Roman" pitchFamily="18" charset="0"/>
              <a:cs typeface="Times New Roman" pitchFamily="18" charset="0"/>
            </a:endParaRPr>
          </a:p>
          <a:p>
            <a:pPr algn="l"/>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x</a:t>
            </a:r>
            <a:r>
              <a:rPr lang="en-US" sz="2800" b="1" dirty="0">
                <a:latin typeface="Times New Roman" pitchFamily="18" charset="0"/>
                <a:cs typeface="Times New Roman" pitchFamily="18" charset="0"/>
              </a:rPr>
              <a:t>=[12 13 5 8</a:t>
            </a:r>
            <a:r>
              <a:rPr lang="en-US" sz="2800" b="1" dirty="0" smtClean="0">
                <a:latin typeface="Times New Roman" pitchFamily="18" charset="0"/>
                <a:cs typeface="Times New Roman" pitchFamily="18" charset="0"/>
              </a:rPr>
              <a:t>];</a:t>
            </a:r>
          </a:p>
          <a:p>
            <a:pPr algn="l"/>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a=x(2:3);                              a</a:t>
            </a:r>
            <a:r>
              <a:rPr lang="en-US" sz="2800" b="1" dirty="0">
                <a:latin typeface="Times New Roman" pitchFamily="18" charset="0"/>
                <a:cs typeface="Times New Roman" pitchFamily="18" charset="0"/>
              </a:rPr>
              <a:t>=[13 5</a:t>
            </a:r>
            <a:r>
              <a:rPr lang="en-US" sz="2800" b="1" dirty="0" smtClean="0">
                <a:latin typeface="Times New Roman" pitchFamily="18" charset="0"/>
                <a:cs typeface="Times New Roman" pitchFamily="18" charset="0"/>
              </a:rPr>
              <a:t>];</a:t>
            </a:r>
          </a:p>
          <a:p>
            <a:pPr algn="l"/>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b=x(1:end-1</a:t>
            </a: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b</a:t>
            </a:r>
            <a:r>
              <a:rPr lang="en-US" sz="2800" b="1" dirty="0">
                <a:latin typeface="Times New Roman" pitchFamily="18" charset="0"/>
                <a:cs typeface="Times New Roman" pitchFamily="18" charset="0"/>
              </a:rPr>
              <a:t>=[12 13 5];</a:t>
            </a:r>
            <a:endParaRPr lang="en-US" sz="2800" dirty="0">
              <a:latin typeface="Times New Roman" pitchFamily="18" charset="0"/>
              <a:cs typeface="Times New Roman" pitchFamily="18" charset="0"/>
            </a:endParaRPr>
          </a:p>
        </p:txBody>
      </p:sp>
      <p:cxnSp>
        <p:nvCxnSpPr>
          <p:cNvPr id="4" name="Straight Arrow Connector 3"/>
          <p:cNvCxnSpPr/>
          <p:nvPr/>
        </p:nvCxnSpPr>
        <p:spPr>
          <a:xfrm>
            <a:off x="3276600" y="5181600"/>
            <a:ext cx="17526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3276600" y="5638800"/>
            <a:ext cx="17526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6578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460" y="0"/>
            <a:ext cx="8534400" cy="917575"/>
          </a:xfrm>
        </p:spPr>
        <p:txBody>
          <a:bodyPr>
            <a:normAutofit/>
          </a:bodyPr>
          <a:lstStyle/>
          <a:p>
            <a:r>
              <a:rPr lang="en-US" dirty="0" smtClean="0"/>
              <a:t>Matrices: Indexing #2</a:t>
            </a:r>
            <a:endParaRPr lang="en-US" dirty="0"/>
          </a:p>
        </p:txBody>
      </p:sp>
      <p:sp>
        <p:nvSpPr>
          <p:cNvPr id="8" name="Title 1"/>
          <p:cNvSpPr txBox="1">
            <a:spLocks/>
          </p:cNvSpPr>
          <p:nvPr/>
        </p:nvSpPr>
        <p:spPr>
          <a:xfrm>
            <a:off x="76200" y="1371600"/>
            <a:ext cx="8991600" cy="548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Matrices </a:t>
            </a:r>
            <a:r>
              <a:rPr lang="en-US" sz="2800" dirty="0">
                <a:latin typeface="Times New Roman" pitchFamily="18" charset="0"/>
                <a:cs typeface="Times New Roman" pitchFamily="18" charset="0"/>
              </a:rPr>
              <a:t>can be indexed in two </a:t>
            </a:r>
            <a:r>
              <a:rPr lang="en-US" sz="2800" dirty="0" smtClean="0">
                <a:latin typeface="Times New Roman" pitchFamily="18" charset="0"/>
                <a:cs typeface="Times New Roman" pitchFamily="18" charset="0"/>
              </a:rPr>
              <a:t>ways</a:t>
            </a:r>
          </a:p>
          <a:p>
            <a:pPr marL="914400" lvl="1" indent="-457200">
              <a:buFont typeface="Arial" pitchFamily="34" charset="0"/>
              <a:buChar char="•"/>
            </a:pPr>
            <a:r>
              <a:rPr lang="en-US" sz="2800" dirty="0" smtClean="0">
                <a:latin typeface="Times New Roman" pitchFamily="18" charset="0"/>
                <a:cs typeface="Times New Roman" pitchFamily="18" charset="0"/>
              </a:rPr>
              <a:t>using </a:t>
            </a:r>
            <a:r>
              <a:rPr lang="en-US" sz="2800" b="1" dirty="0">
                <a:latin typeface="Times New Roman" pitchFamily="18" charset="0"/>
                <a:cs typeface="Times New Roman" pitchFamily="18" charset="0"/>
              </a:rPr>
              <a:t>subscripts</a:t>
            </a:r>
            <a:r>
              <a:rPr lang="en-US" sz="2800" dirty="0">
                <a:latin typeface="Times New Roman" pitchFamily="18" charset="0"/>
                <a:cs typeface="Times New Roman" pitchFamily="18" charset="0"/>
              </a:rPr>
              <a:t>(row and </a:t>
            </a:r>
            <a:r>
              <a:rPr lang="en-US" sz="2800" dirty="0" smtClean="0">
                <a:latin typeface="Times New Roman" pitchFamily="18" charset="0"/>
                <a:cs typeface="Times New Roman" pitchFamily="18" charset="0"/>
              </a:rPr>
              <a:t>column)</a:t>
            </a:r>
          </a:p>
          <a:p>
            <a:pPr marL="914400" lvl="1" indent="-457200">
              <a:buFont typeface="Arial" pitchFamily="34" charset="0"/>
              <a:buChar char="•"/>
            </a:pPr>
            <a:r>
              <a:rPr lang="en-US" sz="2800" dirty="0" smtClean="0">
                <a:latin typeface="Times New Roman" pitchFamily="18" charset="0"/>
                <a:cs typeface="Times New Roman" pitchFamily="18" charset="0"/>
              </a:rPr>
              <a:t>using </a:t>
            </a:r>
            <a:r>
              <a:rPr lang="en-US" sz="2800" dirty="0">
                <a:latin typeface="Times New Roman" pitchFamily="18" charset="0"/>
                <a:cs typeface="Times New Roman" pitchFamily="18" charset="0"/>
              </a:rPr>
              <a:t>linear </a:t>
            </a:r>
            <a:r>
              <a:rPr lang="en-US" sz="2800" b="1" dirty="0">
                <a:latin typeface="Times New Roman" pitchFamily="18" charset="0"/>
                <a:cs typeface="Times New Roman" pitchFamily="18" charset="0"/>
              </a:rPr>
              <a:t>indices</a:t>
            </a:r>
            <a:r>
              <a:rPr lang="en-US" sz="2800" dirty="0">
                <a:latin typeface="Times New Roman" pitchFamily="18" charset="0"/>
                <a:cs typeface="Times New Roman" pitchFamily="18" charset="0"/>
              </a:rPr>
              <a:t>(as if matrix is a </a:t>
            </a:r>
            <a:r>
              <a:rPr lang="en-US" sz="2800" dirty="0" smtClean="0">
                <a:latin typeface="Times New Roman" pitchFamily="18" charset="0"/>
                <a:cs typeface="Times New Roman" pitchFamily="18" charset="0"/>
              </a:rPr>
              <a:t>vector)</a:t>
            </a:r>
          </a:p>
          <a:p>
            <a:pPr lvl="1"/>
            <a:endParaRPr lang="en-US" sz="1600" dirty="0" smtClean="0">
              <a:latin typeface="Times New Roman" pitchFamily="18" charset="0"/>
              <a:cs typeface="Times New Roman" pitchFamily="18" charset="0"/>
            </a:endParaRPr>
          </a:p>
          <a:p>
            <a:pPr marL="461963" lvl="1" indent="-400050">
              <a:buFont typeface="Arial" pitchFamily="34" charset="0"/>
              <a:buChar char="•"/>
            </a:pPr>
            <a:r>
              <a:rPr lang="en-US" sz="2800" dirty="0" smtClean="0">
                <a:latin typeface="Times New Roman" pitchFamily="18" charset="0"/>
                <a:cs typeface="Times New Roman" pitchFamily="18" charset="0"/>
              </a:rPr>
              <a:t>Matrix </a:t>
            </a:r>
            <a:r>
              <a:rPr lang="en-US" sz="2800" dirty="0">
                <a:latin typeface="Times New Roman" pitchFamily="18" charset="0"/>
                <a:cs typeface="Times New Roman" pitchFamily="18" charset="0"/>
              </a:rPr>
              <a:t>indexing: </a:t>
            </a:r>
            <a:r>
              <a:rPr lang="en-US" sz="2800" dirty="0" smtClean="0">
                <a:latin typeface="Times New Roman" pitchFamily="18" charset="0"/>
                <a:cs typeface="Times New Roman" pitchFamily="18" charset="0"/>
              </a:rPr>
              <a:t>subscripts or linear indices</a:t>
            </a:r>
          </a:p>
          <a:p>
            <a:pPr lvl="1"/>
            <a:endParaRPr lang="en-US" sz="2800" dirty="0" smtClean="0">
              <a:latin typeface="Times New Roman" pitchFamily="18" charset="0"/>
              <a:cs typeface="Times New Roman" pitchFamily="18" charset="0"/>
            </a:endParaRPr>
          </a:p>
          <a:p>
            <a:pPr lvl="1"/>
            <a:endParaRPr lang="en-US" sz="2800" dirty="0">
              <a:latin typeface="Times New Roman" pitchFamily="18" charset="0"/>
              <a:cs typeface="Times New Roman" pitchFamily="18" charset="0"/>
            </a:endParaRPr>
          </a:p>
          <a:p>
            <a:pPr lvl="1"/>
            <a:endParaRPr lang="en-US" sz="2800" dirty="0" smtClean="0">
              <a:latin typeface="Times New Roman" pitchFamily="18" charset="0"/>
              <a:cs typeface="Times New Roman" pitchFamily="18" charset="0"/>
            </a:endParaRPr>
          </a:p>
          <a:p>
            <a:pPr lvl="1"/>
            <a:endParaRPr lang="en-US" sz="2800" dirty="0">
              <a:latin typeface="Times New Roman" pitchFamily="18" charset="0"/>
              <a:cs typeface="Times New Roman" pitchFamily="18" charset="0"/>
            </a:endParaRPr>
          </a:p>
          <a:p>
            <a:pPr marL="914400" lvl="1" indent="-457200">
              <a:buFont typeface="Arial" pitchFamily="34" charset="0"/>
              <a:buChar char="•"/>
            </a:pPr>
            <a:r>
              <a:rPr lang="en-US" sz="2800" dirty="0" smtClean="0">
                <a:latin typeface="Times New Roman" pitchFamily="18" charset="0"/>
                <a:cs typeface="Times New Roman" pitchFamily="18" charset="0"/>
              </a:rPr>
              <a:t>Picking submatrices</a:t>
            </a:r>
          </a:p>
          <a:p>
            <a:pPr lvl="1"/>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 A </a:t>
            </a:r>
            <a:r>
              <a:rPr lang="en-US" sz="2800" dirty="0">
                <a:latin typeface="Times New Roman" pitchFamily="18" charset="0"/>
                <a:cs typeface="Times New Roman" pitchFamily="18" charset="0"/>
              </a:rPr>
              <a:t>= rand(5) </a:t>
            </a:r>
            <a:r>
              <a:rPr lang="en-US" sz="2800" dirty="0" smtClean="0">
                <a:latin typeface="Times New Roman" pitchFamily="18" charset="0"/>
                <a:cs typeface="Times New Roman" pitchFamily="18" charset="0"/>
              </a:rPr>
              <a:t>       </a:t>
            </a:r>
            <a:r>
              <a:rPr lang="en-US" sz="2800" dirty="0" smtClean="0">
                <a:solidFill>
                  <a:srgbClr val="00B050"/>
                </a:solidFill>
                <a:latin typeface="Times New Roman" pitchFamily="18" charset="0"/>
                <a:cs typeface="Times New Roman" pitchFamily="18" charset="0"/>
              </a:rPr>
              <a:t>% </a:t>
            </a:r>
            <a:r>
              <a:rPr lang="en-US" sz="2800" dirty="0">
                <a:solidFill>
                  <a:srgbClr val="00B050"/>
                </a:solidFill>
                <a:latin typeface="Times New Roman" pitchFamily="18" charset="0"/>
                <a:cs typeface="Times New Roman" pitchFamily="18" charset="0"/>
              </a:rPr>
              <a:t>shorthand for </a:t>
            </a:r>
            <a:r>
              <a:rPr lang="en-US" sz="2800" dirty="0" smtClean="0">
                <a:solidFill>
                  <a:srgbClr val="00B050"/>
                </a:solidFill>
                <a:latin typeface="Times New Roman" pitchFamily="18" charset="0"/>
                <a:cs typeface="Times New Roman" pitchFamily="18" charset="0"/>
              </a:rPr>
              <a:t>5x5 matrix</a:t>
            </a:r>
          </a:p>
          <a:p>
            <a:pPr lvl="1"/>
            <a:r>
              <a:rPr lang="en-US" sz="2800" dirty="0" smtClean="0">
                <a:latin typeface="Times New Roman" pitchFamily="18" charset="0"/>
                <a:cs typeface="Times New Roman" pitchFamily="18" charset="0"/>
              </a:rPr>
              <a:t>     » A(1:3,1:2</a:t>
            </a:r>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dirty="0" smtClean="0">
                <a:solidFill>
                  <a:srgbClr val="00B050"/>
                </a:solidFill>
                <a:latin typeface="Times New Roman" pitchFamily="18" charset="0"/>
                <a:cs typeface="Times New Roman" pitchFamily="18" charset="0"/>
              </a:rPr>
              <a:t>% </a:t>
            </a:r>
            <a:r>
              <a:rPr lang="en-US" sz="2800" dirty="0">
                <a:solidFill>
                  <a:srgbClr val="00B050"/>
                </a:solidFill>
                <a:latin typeface="Times New Roman" pitchFamily="18" charset="0"/>
                <a:cs typeface="Times New Roman" pitchFamily="18" charset="0"/>
              </a:rPr>
              <a:t>specify contiguous </a:t>
            </a:r>
            <a:r>
              <a:rPr lang="en-US" sz="2800" dirty="0" smtClean="0">
                <a:solidFill>
                  <a:srgbClr val="00B050"/>
                </a:solidFill>
                <a:latin typeface="Times New Roman" pitchFamily="18" charset="0"/>
                <a:cs typeface="Times New Roman" pitchFamily="18" charset="0"/>
              </a:rPr>
              <a:t>submatrix</a:t>
            </a:r>
          </a:p>
          <a:p>
            <a:pPr lvl="1"/>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 A</a:t>
            </a:r>
            <a:r>
              <a:rPr lang="en-US" sz="2800" dirty="0">
                <a:latin typeface="Times New Roman" pitchFamily="18" charset="0"/>
                <a:cs typeface="Times New Roman" pitchFamily="18" charset="0"/>
              </a:rPr>
              <a:t>([1 5 3], [1 4]) </a:t>
            </a:r>
            <a:r>
              <a:rPr lang="en-US" sz="2800" dirty="0">
                <a:solidFill>
                  <a:srgbClr val="00B050"/>
                </a:solidFill>
                <a:latin typeface="Times New Roman" pitchFamily="18" charset="0"/>
                <a:cs typeface="Times New Roman" pitchFamily="18" charset="0"/>
              </a:rPr>
              <a:t>% specify rows </a:t>
            </a:r>
            <a:r>
              <a:rPr lang="en-US" sz="2800" dirty="0" smtClean="0">
                <a:solidFill>
                  <a:srgbClr val="00B050"/>
                </a:solidFill>
                <a:latin typeface="Times New Roman" pitchFamily="18" charset="0"/>
                <a:cs typeface="Times New Roman" pitchFamily="18" charset="0"/>
              </a:rPr>
              <a:t>and columns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4660" y="3581400"/>
            <a:ext cx="4533140" cy="146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581400"/>
            <a:ext cx="4343400" cy="1433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a:off x="3810000" y="3352800"/>
            <a:ext cx="0" cy="6096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257800" y="3352800"/>
            <a:ext cx="457200" cy="6096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7481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460" y="0"/>
            <a:ext cx="8534400" cy="917575"/>
          </a:xfrm>
        </p:spPr>
        <p:txBody>
          <a:bodyPr>
            <a:normAutofit/>
          </a:bodyPr>
          <a:lstStyle/>
          <a:p>
            <a:r>
              <a:rPr lang="en-US" dirty="0" smtClean="0"/>
              <a:t>Matrices: Indexing #3</a:t>
            </a:r>
            <a:endParaRPr lang="en-US" dirty="0"/>
          </a:p>
        </p:txBody>
      </p:sp>
      <p:sp>
        <p:nvSpPr>
          <p:cNvPr id="8" name="Title 1"/>
          <p:cNvSpPr txBox="1">
            <a:spLocks/>
          </p:cNvSpPr>
          <p:nvPr/>
        </p:nvSpPr>
        <p:spPr>
          <a:xfrm>
            <a:off x="76200" y="1371600"/>
            <a:ext cx="8991600" cy="4114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select rows or columns of a matrix, use the</a:t>
            </a:r>
            <a:r>
              <a:rPr lang="en-US" sz="3200" b="1" dirty="0">
                <a:solidFill>
                  <a:srgbClr val="FF0000"/>
                </a:solidFill>
                <a:latin typeface="Times New Roman" pitchFamily="18" charset="0"/>
                <a:cs typeface="Times New Roman" pitchFamily="18" charset="0"/>
              </a:rPr>
              <a:t> </a:t>
            </a:r>
            <a:r>
              <a:rPr lang="en-US" sz="3200" b="1" dirty="0" smtClean="0">
                <a:solidFill>
                  <a:srgbClr val="FF0000"/>
                </a:solidFill>
                <a:latin typeface="Times New Roman" pitchFamily="18" charset="0"/>
                <a:cs typeface="Times New Roman" pitchFamily="18" charset="0"/>
              </a:rPr>
              <a:t>: </a:t>
            </a:r>
          </a:p>
          <a:p>
            <a:pPr marL="457200" indent="-457200" algn="l">
              <a:buFont typeface="Arial" pitchFamily="34" charset="0"/>
              <a:buChar char="•"/>
            </a:pPr>
            <a:endParaRPr lang="en-US" sz="3200" b="1" dirty="0">
              <a:solidFill>
                <a:srgbClr val="FF0000"/>
              </a:solidFill>
              <a:latin typeface="Times New Roman" pitchFamily="18" charset="0"/>
              <a:cs typeface="Times New Roman" pitchFamily="18" charset="0"/>
            </a:endParaRPr>
          </a:p>
          <a:p>
            <a:pPr marL="457200" indent="-457200" algn="l">
              <a:buFont typeface="Arial" pitchFamily="34" charset="0"/>
              <a:buChar char="•"/>
            </a:pPr>
            <a:endParaRPr lang="en-US" sz="3200" b="1" dirty="0" smtClean="0">
              <a:solidFill>
                <a:srgbClr val="FF0000"/>
              </a:solidFill>
              <a:latin typeface="Times New Roman" pitchFamily="18" charset="0"/>
              <a:cs typeface="Times New Roman" pitchFamily="18" charset="0"/>
            </a:endParaRPr>
          </a:p>
          <a:p>
            <a:pPr marL="457200" indent="-457200" algn="l">
              <a:buFont typeface="Arial" pitchFamily="34" charset="0"/>
              <a:buChar char="•"/>
            </a:pPr>
            <a:endParaRPr lang="en-US" sz="3200" b="1" dirty="0">
              <a:solidFill>
                <a:srgbClr val="FF0000"/>
              </a:solidFill>
              <a:latin typeface="Times New Roman" pitchFamily="18" charset="0"/>
              <a:cs typeface="Times New Roman" pitchFamily="18" charset="0"/>
            </a:endParaRPr>
          </a:p>
          <a:p>
            <a:pPr marL="457200" indent="-457200" algn="l">
              <a:buFont typeface="Arial" pitchFamily="34" charset="0"/>
              <a:buChar char="•"/>
            </a:pPr>
            <a:endParaRPr lang="en-US" sz="3200" b="1" dirty="0" smtClean="0">
              <a:solidFill>
                <a:srgbClr val="FF0000"/>
              </a:solidFill>
              <a:latin typeface="Times New Roman" pitchFamily="18" charset="0"/>
              <a:cs typeface="Times New Roman" pitchFamily="18" charset="0"/>
            </a:endParaRPr>
          </a:p>
          <a:p>
            <a:pPr algn="l">
              <a:lnSpc>
                <a:spcPct val="150000"/>
              </a:lnSpc>
            </a:pPr>
            <a:r>
              <a:rPr lang="en-US" sz="3200" b="1" dirty="0">
                <a:solidFill>
                  <a:srgbClr val="FF0000"/>
                </a:solidFill>
                <a:latin typeface="Times New Roman" pitchFamily="18" charset="0"/>
                <a:cs typeface="Times New Roman" pitchFamily="18" charset="0"/>
              </a:rPr>
              <a:t> </a:t>
            </a:r>
            <a:r>
              <a:rPr lang="en-US" sz="3200" b="1" dirty="0" smtClean="0">
                <a:solidFill>
                  <a:srgbClr val="FF0000"/>
                </a:solidFill>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d = c(1,:);                    d</a:t>
            </a:r>
            <a:r>
              <a:rPr lang="en-US" sz="2800" b="1" dirty="0">
                <a:latin typeface="Times New Roman" pitchFamily="18" charset="0"/>
                <a:cs typeface="Times New Roman" pitchFamily="18" charset="0"/>
              </a:rPr>
              <a:t>=[12 5</a:t>
            </a:r>
            <a:r>
              <a:rPr lang="en-US" sz="2800" b="1" dirty="0" smtClean="0">
                <a:latin typeface="Times New Roman" pitchFamily="18" charset="0"/>
                <a:cs typeface="Times New Roman" pitchFamily="18" charset="0"/>
              </a:rPr>
              <a:t>];</a:t>
            </a:r>
          </a:p>
          <a:p>
            <a:pPr algn="l">
              <a:lnSpc>
                <a:spcPct val="150000"/>
              </a:lnSpc>
            </a:pP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e = c</a:t>
            </a:r>
            <a:r>
              <a:rPr lang="en-US" sz="2800" b="1" dirty="0">
                <a:latin typeface="Times New Roman" pitchFamily="18" charset="0"/>
                <a:cs typeface="Times New Roman" pitchFamily="18" charset="0"/>
              </a:rPr>
              <a:t>(:,2</a:t>
            </a:r>
            <a:r>
              <a:rPr lang="en-US" sz="2800" b="1" dirty="0" smtClean="0">
                <a:latin typeface="Times New Roman" pitchFamily="18" charset="0"/>
                <a:cs typeface="Times New Roman" pitchFamily="18" charset="0"/>
              </a:rPr>
              <a:t>);                    e</a:t>
            </a:r>
            <a:r>
              <a:rPr lang="en-US" sz="2800" b="1" dirty="0">
                <a:latin typeface="Times New Roman" pitchFamily="18" charset="0"/>
                <a:cs typeface="Times New Roman" pitchFamily="18" charset="0"/>
              </a:rPr>
              <a:t>=[5;13</a:t>
            </a:r>
            <a:r>
              <a:rPr lang="en-US" sz="2800" b="1" dirty="0" smtClean="0">
                <a:latin typeface="Times New Roman" pitchFamily="18" charset="0"/>
                <a:cs typeface="Times New Roman" pitchFamily="18" charset="0"/>
              </a:rPr>
              <a:t>];</a:t>
            </a:r>
          </a:p>
          <a:p>
            <a:pPr algn="l">
              <a:lnSpc>
                <a:spcPct val="150000"/>
              </a:lnSpc>
            </a:pPr>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c(2,:) = [</a:t>
            </a:r>
            <a:r>
              <a:rPr lang="en-US" sz="2800" b="1" dirty="0">
                <a:latin typeface="Times New Roman" pitchFamily="18" charset="0"/>
                <a:cs typeface="Times New Roman" pitchFamily="18" charset="0"/>
              </a:rPr>
              <a:t>3 6]; </a:t>
            </a:r>
            <a:r>
              <a:rPr lang="en-US" sz="2800" b="1" dirty="0">
                <a:solidFill>
                  <a:srgbClr val="00B050"/>
                </a:solidFill>
                <a:latin typeface="Times New Roman" pitchFamily="18" charset="0"/>
                <a:cs typeface="Times New Roman" pitchFamily="18" charset="0"/>
              </a:rPr>
              <a:t>%replaces second row of </a:t>
            </a:r>
            <a:r>
              <a:rPr lang="en-US" sz="2800" b="1" dirty="0" smtClean="0">
                <a:solidFill>
                  <a:srgbClr val="00B050"/>
                </a:solidFill>
                <a:latin typeface="Times New Roman" pitchFamily="18" charset="0"/>
                <a:cs typeface="Times New Roman" pitchFamily="18" charset="0"/>
              </a:rPr>
              <a:t>c</a:t>
            </a:r>
            <a:endParaRPr lang="en-US" sz="2800" dirty="0">
              <a:solidFill>
                <a:srgbClr val="00B050"/>
              </a:solidFill>
              <a:latin typeface="Times New Roman" pitchFamily="18" charset="0"/>
              <a:cs typeface="Times New Roman" pitchFamily="18" charset="0"/>
            </a:endParaRPr>
          </a:p>
        </p:txBody>
      </p:sp>
      <p:cxnSp>
        <p:nvCxnSpPr>
          <p:cNvPr id="4" name="Straight Arrow Connector 3"/>
          <p:cNvCxnSpPr/>
          <p:nvPr/>
        </p:nvCxnSpPr>
        <p:spPr>
          <a:xfrm>
            <a:off x="2438400" y="4114800"/>
            <a:ext cx="13716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0750" y="1905000"/>
            <a:ext cx="2381250" cy="1280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a:off x="2478024" y="4776216"/>
            <a:ext cx="1371600"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35385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7460" y="0"/>
            <a:ext cx="8534400" cy="917575"/>
          </a:xfrm>
        </p:spPr>
        <p:txBody>
          <a:bodyPr>
            <a:normAutofit/>
          </a:bodyPr>
          <a:lstStyle/>
          <a:p>
            <a:r>
              <a:rPr lang="en-US" dirty="0" smtClean="0"/>
              <a:t>Matrices: Indexing #4</a:t>
            </a:r>
            <a:endParaRPr lang="en-US" dirty="0"/>
          </a:p>
        </p:txBody>
      </p:sp>
      <p:sp>
        <p:nvSpPr>
          <p:cNvPr id="8" name="Title 1"/>
          <p:cNvSpPr txBox="1">
            <a:spLocks/>
          </p:cNvSpPr>
          <p:nvPr/>
        </p:nvSpPr>
        <p:spPr>
          <a:xfrm>
            <a:off x="76200" y="1371600"/>
            <a:ext cx="8991600" cy="4495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MATLAB </a:t>
            </a:r>
            <a:r>
              <a:rPr lang="en-US" sz="2800" dirty="0">
                <a:latin typeface="Times New Roman" pitchFamily="18" charset="0"/>
                <a:cs typeface="Times New Roman" pitchFamily="18" charset="0"/>
              </a:rPr>
              <a:t>contains functions to help you find desired values within a vector or matrix</a:t>
            </a:r>
          </a:p>
          <a:p>
            <a:pPr algn="l"/>
            <a:r>
              <a:rPr lang="fr-FR" sz="2800" dirty="0" smtClean="0">
                <a:latin typeface="Times New Roman" pitchFamily="18" charset="0"/>
                <a:cs typeface="Times New Roman" pitchFamily="18" charset="0"/>
              </a:rPr>
              <a:t>      »</a:t>
            </a:r>
            <a:r>
              <a:rPr lang="fr-FR" sz="2800" b="1" dirty="0" err="1">
                <a:latin typeface="Times New Roman" pitchFamily="18" charset="0"/>
                <a:cs typeface="Times New Roman" pitchFamily="18" charset="0"/>
              </a:rPr>
              <a:t>vec</a:t>
            </a:r>
            <a:r>
              <a:rPr lang="fr-FR" sz="2800" b="1" dirty="0">
                <a:latin typeface="Times New Roman" pitchFamily="18" charset="0"/>
                <a:cs typeface="Times New Roman" pitchFamily="18" charset="0"/>
              </a:rPr>
              <a:t> = [5 3 1 9 7</a:t>
            </a:r>
            <a:r>
              <a:rPr lang="fr-FR" sz="2800" b="1" dirty="0" smtClean="0">
                <a:latin typeface="Times New Roman" pitchFamily="18" charset="0"/>
                <a:cs typeface="Times New Roman" pitchFamily="18" charset="0"/>
              </a:rPr>
              <a:t>]</a:t>
            </a:r>
          </a:p>
          <a:p>
            <a:pPr algn="l"/>
            <a:endParaRPr lang="fr-FR" sz="20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get the minimum value and its index:</a:t>
            </a:r>
          </a:p>
          <a:p>
            <a:pPr algn="l"/>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a:t>
            </a:r>
            <a:r>
              <a:rPr lang="en-US" sz="2800" b="1" dirty="0" err="1">
                <a:latin typeface="Times New Roman" pitchFamily="18" charset="0"/>
                <a:cs typeface="Times New Roman" pitchFamily="18" charset="0"/>
              </a:rPr>
              <a:t>minVal,minInd</a:t>
            </a:r>
            <a:r>
              <a:rPr lang="en-US" sz="2800" b="1" dirty="0">
                <a:latin typeface="Times New Roman" pitchFamily="18" charset="0"/>
                <a:cs typeface="Times New Roman" pitchFamily="18" charset="0"/>
              </a:rPr>
              <a:t>] = min(</a:t>
            </a:r>
            <a:r>
              <a:rPr lang="en-US" sz="2800" b="1" dirty="0" err="1">
                <a:latin typeface="Times New Roman" pitchFamily="18" charset="0"/>
                <a:cs typeface="Times New Roman" pitchFamily="18" charset="0"/>
              </a:rPr>
              <a:t>vec</a:t>
            </a:r>
            <a:r>
              <a:rPr lang="en-US" sz="2800" b="1" dirty="0" smtClean="0">
                <a:latin typeface="Times New Roman" pitchFamily="18" charset="0"/>
                <a:cs typeface="Times New Roman" pitchFamily="18" charset="0"/>
              </a:rPr>
              <a:t>);</a:t>
            </a:r>
            <a:r>
              <a:rPr lang="en-US" sz="2800" dirty="0">
                <a:latin typeface="Times New Roman" pitchFamily="18" charset="0"/>
                <a:cs typeface="Times New Roman" pitchFamily="18" charset="0"/>
              </a:rPr>
              <a:t> </a:t>
            </a:r>
          </a:p>
          <a:p>
            <a:pPr lvl="2"/>
            <a:r>
              <a:rPr lang="en-US" sz="2800" b="1" dirty="0" smtClean="0">
                <a:latin typeface="Times New Roman" pitchFamily="18" charset="0"/>
                <a:cs typeface="Times New Roman" pitchFamily="18" charset="0"/>
              </a:rPr>
              <a:t>max </a:t>
            </a:r>
            <a:r>
              <a:rPr lang="en-US" sz="2800" dirty="0" smtClean="0">
                <a:latin typeface="Times New Roman" pitchFamily="18" charset="0"/>
                <a:cs typeface="Times New Roman" pitchFamily="18" charset="0"/>
              </a:rPr>
              <a:t>works </a:t>
            </a:r>
            <a:r>
              <a:rPr lang="en-US" sz="2800" dirty="0">
                <a:latin typeface="Times New Roman" pitchFamily="18" charset="0"/>
                <a:cs typeface="Times New Roman" pitchFamily="18" charset="0"/>
              </a:rPr>
              <a:t>the same </a:t>
            </a:r>
            <a:r>
              <a:rPr lang="en-US" sz="2800" dirty="0" smtClean="0">
                <a:latin typeface="Times New Roman" pitchFamily="18" charset="0"/>
                <a:cs typeface="Times New Roman" pitchFamily="18" charset="0"/>
              </a:rPr>
              <a:t>way</a:t>
            </a:r>
          </a:p>
          <a:p>
            <a:pPr lvl="2"/>
            <a:endParaRPr lang="en-US" sz="20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find any the indices of specific values or ranges</a:t>
            </a:r>
          </a:p>
          <a:p>
            <a:pPr algn="l"/>
            <a:r>
              <a:rPr lang="en-US" sz="2800" dirty="0" smtClean="0">
                <a:latin typeface="Times New Roman" pitchFamily="18" charset="0"/>
                <a:cs typeface="Times New Roman" pitchFamily="18" charset="0"/>
              </a:rPr>
              <a:t>      »</a:t>
            </a:r>
            <a:r>
              <a:rPr lang="en-US" sz="2800" b="1" dirty="0" err="1">
                <a:latin typeface="Times New Roman" pitchFamily="18" charset="0"/>
                <a:cs typeface="Times New Roman" pitchFamily="18" charset="0"/>
              </a:rPr>
              <a:t>ind</a:t>
            </a:r>
            <a:r>
              <a:rPr lang="en-US" sz="2800" b="1" dirty="0">
                <a:latin typeface="Times New Roman" pitchFamily="18" charset="0"/>
                <a:cs typeface="Times New Roman" pitchFamily="18" charset="0"/>
              </a:rPr>
              <a:t> = find(</a:t>
            </a:r>
            <a:r>
              <a:rPr lang="en-US" sz="2800" b="1" dirty="0" err="1">
                <a:latin typeface="Times New Roman" pitchFamily="18" charset="0"/>
                <a:cs typeface="Times New Roman" pitchFamily="18" charset="0"/>
              </a:rPr>
              <a:t>vec</a:t>
            </a:r>
            <a:r>
              <a:rPr lang="en-US" sz="2800" b="1" dirty="0">
                <a:latin typeface="Times New Roman" pitchFamily="18" charset="0"/>
                <a:cs typeface="Times New Roman" pitchFamily="18" charset="0"/>
              </a:rPr>
              <a:t> == 9);</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a:t>
            </a:r>
            <a:r>
              <a:rPr lang="en-US" sz="2800" b="1" dirty="0" err="1">
                <a:latin typeface="Times New Roman" pitchFamily="18" charset="0"/>
                <a:cs typeface="Times New Roman" pitchFamily="18" charset="0"/>
              </a:rPr>
              <a:t>ind</a:t>
            </a:r>
            <a:r>
              <a:rPr lang="en-US" sz="2800" b="1" dirty="0">
                <a:latin typeface="Times New Roman" pitchFamily="18" charset="0"/>
                <a:cs typeface="Times New Roman" pitchFamily="18" charset="0"/>
              </a:rPr>
              <a:t> = find(</a:t>
            </a:r>
            <a:r>
              <a:rPr lang="en-US" sz="2800" b="1" dirty="0" err="1">
                <a:latin typeface="Times New Roman" pitchFamily="18" charset="0"/>
                <a:cs typeface="Times New Roman" pitchFamily="18" charset="0"/>
              </a:rPr>
              <a:t>vec</a:t>
            </a:r>
            <a:r>
              <a:rPr lang="en-US" sz="2800" b="1" dirty="0">
                <a:latin typeface="Times New Roman" pitchFamily="18" charset="0"/>
                <a:cs typeface="Times New Roman" pitchFamily="18" charset="0"/>
              </a:rPr>
              <a:t> &gt; 2 &amp; </a:t>
            </a:r>
            <a:r>
              <a:rPr lang="en-US" sz="2800" b="1" dirty="0" err="1">
                <a:latin typeface="Times New Roman" pitchFamily="18" charset="0"/>
                <a:cs typeface="Times New Roman" pitchFamily="18" charset="0"/>
              </a:rPr>
              <a:t>vec</a:t>
            </a:r>
            <a:r>
              <a:rPr lang="en-US" sz="2800" b="1" dirty="0">
                <a:latin typeface="Times New Roman" pitchFamily="18" charset="0"/>
                <a:cs typeface="Times New Roman" pitchFamily="18" charset="0"/>
              </a:rPr>
              <a:t> &lt; 6);</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7965467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90800" y="2057400"/>
            <a:ext cx="4800600" cy="4495800"/>
          </a:xfrm>
        </p:spPr>
        <p:txBody>
          <a:bodyPr wrap="none">
            <a:noAutofit/>
          </a:bodyPr>
          <a:lstStyle/>
          <a:p>
            <a:pPr algn="l"/>
            <a:r>
              <a:rPr lang="en-US" dirty="0" smtClean="0">
                <a:solidFill>
                  <a:schemeClr val="bg1">
                    <a:lumMod val="65000"/>
                  </a:schemeClr>
                </a:solidFill>
                <a:latin typeface="Times New Roman" pitchFamily="18" charset="0"/>
                <a:cs typeface="Times New Roman" pitchFamily="18" charset="0"/>
              </a:rPr>
              <a:t>- Using </a:t>
            </a:r>
            <a:r>
              <a:rPr lang="en-US" dirty="0" err="1" smtClean="0">
                <a:solidFill>
                  <a:schemeClr val="bg1">
                    <a:lumMod val="65000"/>
                  </a:schemeClr>
                </a:solidFill>
                <a:latin typeface="Times New Roman" pitchFamily="18" charset="0"/>
                <a:cs typeface="Times New Roman" pitchFamily="18" charset="0"/>
              </a:rPr>
              <a:t>Matlab</a:t>
            </a:r>
            <a:r>
              <a:rPr lang="en-US" dirty="0" smtClean="0">
                <a:solidFill>
                  <a:schemeClr val="bg1">
                    <a:lumMod val="65000"/>
                  </a:schemeClr>
                </a:solidFill>
                <a:latin typeface="Times New Roman" pitchFamily="18" charset="0"/>
                <a:cs typeface="Times New Roman" pitchFamily="18" charset="0"/>
              </a:rPr>
              <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Scripts</a:t>
            </a:r>
            <a:br>
              <a:rPr lang="en-US" dirty="0" smtClean="0">
                <a:solidFill>
                  <a:schemeClr val="bg1">
                    <a:lumMod val="6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Variables</a:t>
            </a:r>
            <a:r>
              <a:rPr lang="en-US" dirty="0" smtClean="0">
                <a:solidFill>
                  <a:schemeClr val="bg1">
                    <a:lumMod val="85000"/>
                  </a:schemeClr>
                </a:solidFill>
                <a:latin typeface="Times New Roman" pitchFamily="18" charset="0"/>
                <a:cs typeface="Times New Roman" pitchFamily="18" charset="0"/>
              </a:rPr>
              <a:t/>
            </a:r>
            <a:br>
              <a:rPr lang="en-US" dirty="0" smtClean="0">
                <a:solidFill>
                  <a:schemeClr val="bg1">
                    <a:lumMod val="8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Arrays</a:t>
            </a:r>
            <a:r>
              <a:rPr lang="en-US" dirty="0" smtClean="0">
                <a:solidFill>
                  <a:schemeClr val="bg1">
                    <a:lumMod val="85000"/>
                  </a:schemeClr>
                </a:solidFill>
                <a:latin typeface="Times New Roman" pitchFamily="18" charset="0"/>
                <a:cs typeface="Times New Roman" pitchFamily="18" charset="0"/>
              </a:rPr>
              <a:t/>
            </a:r>
            <a:br>
              <a:rPr lang="en-US" dirty="0" smtClean="0">
                <a:solidFill>
                  <a:schemeClr val="bg1">
                    <a:lumMod val="85000"/>
                  </a:schemeClr>
                </a:solidFill>
                <a:latin typeface="Times New Roman" pitchFamily="18" charset="0"/>
                <a:cs typeface="Times New Roman" pitchFamily="18" charset="0"/>
              </a:rPr>
            </a:br>
            <a:r>
              <a:rPr lang="en-US" dirty="0" smtClean="0">
                <a:solidFill>
                  <a:schemeClr val="bg1">
                    <a:lumMod val="65000"/>
                  </a:schemeClr>
                </a:solidFill>
                <a:latin typeface="Times New Roman" pitchFamily="18" charset="0"/>
                <a:cs typeface="Times New Roman" pitchFamily="18" charset="0"/>
              </a:rPr>
              <a:t>- Matrices</a:t>
            </a:r>
            <a:br>
              <a:rPr lang="en-US" dirty="0" smtClean="0">
                <a:solidFill>
                  <a:schemeClr val="bg1">
                    <a:lumMod val="65000"/>
                  </a:schemeClr>
                </a:solidFill>
                <a:latin typeface="Times New Roman" pitchFamily="18" charset="0"/>
                <a:cs typeface="Times New Roman" pitchFamily="18" charset="0"/>
              </a:rPr>
            </a:br>
            <a:r>
              <a:rPr lang="en-US" dirty="0" smtClean="0">
                <a:latin typeface="Times New Roman" pitchFamily="18" charset="0"/>
                <a:cs typeface="Times New Roman" pitchFamily="18" charset="0"/>
              </a:rPr>
              <a:t>- Plotting</a:t>
            </a:r>
            <a:endParaRPr lang="en-US" dirty="0">
              <a:solidFill>
                <a:schemeClr val="bg1">
                  <a:lumMod val="65000"/>
                </a:schemeClr>
              </a:solidFill>
              <a:latin typeface="Times New Roman" pitchFamily="18" charset="0"/>
              <a:cs typeface="Times New Roman" pitchFamily="18" charset="0"/>
            </a:endParaRPr>
          </a:p>
        </p:txBody>
      </p:sp>
      <p:sp>
        <p:nvSpPr>
          <p:cNvPr id="4" name="Title 1"/>
          <p:cNvSpPr txBox="1">
            <a:spLocks/>
          </p:cNvSpPr>
          <p:nvPr/>
        </p:nvSpPr>
        <p:spPr>
          <a:xfrm>
            <a:off x="304800" y="152400"/>
            <a:ext cx="8534400" cy="10668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smtClean="0"/>
              <a:t>Topics Covered:</a:t>
            </a:r>
            <a:endParaRPr lang="en-US" sz="4800" dirty="0"/>
          </a:p>
        </p:txBody>
      </p:sp>
    </p:spTree>
    <p:extLst>
      <p:ext uri="{BB962C8B-B14F-4D97-AF65-F5344CB8AC3E}">
        <p14:creationId xmlns:p14="http://schemas.microsoft.com/office/powerpoint/2010/main" val="109883689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0"/>
            <a:ext cx="8534400" cy="685799"/>
          </a:xfrm>
        </p:spPr>
        <p:txBody>
          <a:bodyPr>
            <a:normAutofit fontScale="90000"/>
          </a:bodyPr>
          <a:lstStyle/>
          <a:p>
            <a:r>
              <a:rPr lang="en-US" dirty="0" smtClean="0"/>
              <a:t>Plotting: Using the plot function</a:t>
            </a:r>
            <a:endParaRPr lang="en-US" dirty="0"/>
          </a:p>
        </p:txBody>
      </p:sp>
      <p:sp>
        <p:nvSpPr>
          <p:cNvPr id="8" name="Title 1"/>
          <p:cNvSpPr txBox="1">
            <a:spLocks/>
          </p:cNvSpPr>
          <p:nvPr/>
        </p:nvSpPr>
        <p:spPr>
          <a:xfrm>
            <a:off x="304800" y="914400"/>
            <a:ext cx="8763000" cy="29718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b="1" dirty="0" smtClean="0">
                <a:latin typeface="Times New Roman" pitchFamily="18" charset="0"/>
                <a:cs typeface="Times New Roman" pitchFamily="18" charset="0"/>
              </a:rPr>
              <a:t>plot(x, y) </a:t>
            </a:r>
            <a:r>
              <a:rPr lang="en-US" sz="2800" dirty="0" smtClean="0">
                <a:latin typeface="Times New Roman" pitchFamily="18" charset="0"/>
                <a:cs typeface="Times New Roman" pitchFamily="18" charset="0"/>
              </a:rPr>
              <a:t>generates </a:t>
            </a:r>
            <a:r>
              <a:rPr lang="en-US" sz="2800" dirty="0">
                <a:latin typeface="Times New Roman" pitchFamily="18" charset="0"/>
                <a:cs typeface="Times New Roman" pitchFamily="18" charset="0"/>
              </a:rPr>
              <a:t>dots at each (</a:t>
            </a:r>
            <a:r>
              <a:rPr lang="en-US" sz="2800" dirty="0" err="1">
                <a:latin typeface="Times New Roman" pitchFamily="18" charset="0"/>
                <a:cs typeface="Times New Roman" pitchFamily="18" charset="0"/>
              </a:rPr>
              <a:t>x,y</a:t>
            </a:r>
            <a:r>
              <a:rPr lang="en-US" sz="2800" dirty="0">
                <a:latin typeface="Times New Roman" pitchFamily="18" charset="0"/>
                <a:cs typeface="Times New Roman" pitchFamily="18" charset="0"/>
              </a:rPr>
              <a:t>) pair and then connects the dots with a </a:t>
            </a:r>
            <a:r>
              <a:rPr lang="en-US" sz="2800" dirty="0" smtClean="0">
                <a:latin typeface="Times New Roman" pitchFamily="18" charset="0"/>
                <a:cs typeface="Times New Roman" pitchFamily="18" charset="0"/>
              </a:rPr>
              <a:t>line.</a:t>
            </a:r>
          </a:p>
          <a:p>
            <a:pPr algn="l"/>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x= 1:0.5:100;</a:t>
            </a:r>
          </a:p>
          <a:p>
            <a:pPr algn="l"/>
            <a:r>
              <a:rPr lang="en-US" sz="2800" b="1" dirty="0">
                <a:latin typeface="Times New Roman" pitchFamily="18" charset="0"/>
                <a:cs typeface="Times New Roman" pitchFamily="18" charset="0"/>
              </a:rPr>
              <a:t> </a:t>
            </a:r>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y = sin(x); </a:t>
            </a:r>
            <a:r>
              <a:rPr lang="en-US" sz="2800" dirty="0" smtClean="0">
                <a:solidFill>
                  <a:srgbClr val="00B050"/>
                </a:solidFill>
                <a:latin typeface="Times New Roman" pitchFamily="18" charset="0"/>
                <a:cs typeface="Times New Roman" pitchFamily="18" charset="0"/>
              </a:rPr>
              <a:t>% x and y must be the same size</a:t>
            </a:r>
          </a:p>
          <a:p>
            <a:pPr algn="l"/>
            <a:r>
              <a:rPr lang="en-US" sz="2800" b="1" dirty="0" smtClean="0">
                <a:latin typeface="Times New Roman" pitchFamily="18" charset="0"/>
                <a:cs typeface="Times New Roman" pitchFamily="18" charset="0"/>
              </a:rPr>
              <a:t>     </a:t>
            </a:r>
            <a:r>
              <a:rPr lang="en-US" sz="2800" dirty="0" smtClean="0">
                <a:latin typeface="Times New Roman" pitchFamily="18" charset="0"/>
                <a:cs typeface="Times New Roman" pitchFamily="18" charset="0"/>
              </a:rPr>
              <a:t>» plot(x, </a:t>
            </a:r>
            <a:r>
              <a:rPr lang="en-US" sz="2800" dirty="0">
                <a:latin typeface="Times New Roman" pitchFamily="18" charset="0"/>
                <a:cs typeface="Times New Roman" pitchFamily="18" charset="0"/>
              </a:rPr>
              <a:t>y</a:t>
            </a:r>
            <a:r>
              <a:rPr lang="en-US" sz="2800" dirty="0" smtClean="0">
                <a:latin typeface="Times New Roman" pitchFamily="18" charset="0"/>
                <a:cs typeface="Times New Roman" pitchFamily="18" charset="0"/>
              </a:rPr>
              <a:t>);</a:t>
            </a:r>
          </a:p>
          <a:p>
            <a:pPr algn="l"/>
            <a:endParaRPr lang="en-US" sz="1200" dirty="0" smtClean="0">
              <a:latin typeface="Times New Roman" pitchFamily="18" charset="0"/>
              <a:cs typeface="Times New Roman" pitchFamily="18" charset="0"/>
            </a:endParaRPr>
          </a:p>
          <a:p>
            <a:pPr marL="457200" indent="-457200" algn="l">
              <a:buFont typeface="Arial" pitchFamily="34" charset="0"/>
              <a:buChar char="•"/>
            </a:pPr>
            <a:r>
              <a:rPr lang="en-US" sz="2800" dirty="0">
                <a:latin typeface="Times New Roman" pitchFamily="18" charset="0"/>
                <a:cs typeface="Times New Roman" pitchFamily="18" charset="0"/>
              </a:rPr>
              <a:t>Use more points to make a plots look smoother</a:t>
            </a:r>
          </a:p>
          <a:p>
            <a:pPr algn="l"/>
            <a:endParaRPr lang="en-US" sz="2800" dirty="0">
              <a:latin typeface="Times New Roman" pitchFamily="18" charset="0"/>
              <a:cs typeface="Times New Roman" pitchFamily="18"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10000"/>
            <a:ext cx="34671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0333" y="3803151"/>
            <a:ext cx="34480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478308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76200"/>
            <a:ext cx="8229600" cy="917575"/>
          </a:xfrm>
        </p:spPr>
        <p:txBody>
          <a:bodyPr>
            <a:normAutofit/>
          </a:bodyPr>
          <a:lstStyle/>
          <a:p>
            <a:r>
              <a:rPr lang="en-US" dirty="0" smtClean="0"/>
              <a:t>Plotting: Using the surf function</a:t>
            </a:r>
            <a:endParaRPr lang="en-US" dirty="0"/>
          </a:p>
        </p:txBody>
      </p:sp>
      <p:sp>
        <p:nvSpPr>
          <p:cNvPr id="8" name="Title 1"/>
          <p:cNvSpPr txBox="1">
            <a:spLocks/>
          </p:cNvSpPr>
          <p:nvPr/>
        </p:nvSpPr>
        <p:spPr>
          <a:xfrm>
            <a:off x="152400" y="1219200"/>
            <a:ext cx="8839200" cy="5486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457200" indent="-457200" algn="l">
              <a:buFont typeface="Arial" pitchFamily="34" charset="0"/>
              <a:buChar char="•"/>
            </a:pPr>
            <a:r>
              <a:rPr lang="en-US" sz="2800" dirty="0" smtClean="0">
                <a:latin typeface="Times New Roman" pitchFamily="18" charset="0"/>
                <a:cs typeface="Times New Roman" pitchFamily="18" charset="0"/>
              </a:rPr>
              <a:t>Make </a:t>
            </a:r>
            <a:r>
              <a:rPr lang="en-US" sz="2800" dirty="0">
                <a:latin typeface="Times New Roman" pitchFamily="18" charset="0"/>
                <a:cs typeface="Times New Roman" pitchFamily="18" charset="0"/>
              </a:rPr>
              <a:t>the x and y vectors</a:t>
            </a: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x</a:t>
            </a:r>
            <a:r>
              <a:rPr lang="en-US" sz="2800" b="1" dirty="0">
                <a:latin typeface="Times New Roman" pitchFamily="18" charset="0"/>
                <a:cs typeface="Times New Roman" pitchFamily="18" charset="0"/>
              </a:rPr>
              <a:t>=-pi:0.1:pi;</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y</a:t>
            </a:r>
            <a:r>
              <a:rPr lang="en-US" sz="2800" b="1" dirty="0">
                <a:latin typeface="Times New Roman" pitchFamily="18" charset="0"/>
                <a:cs typeface="Times New Roman" pitchFamily="18" charset="0"/>
              </a:rPr>
              <a:t>=-pi:0.1:pi</a:t>
            </a:r>
            <a:r>
              <a:rPr lang="en-US" sz="2800" b="1" dirty="0" smtClean="0">
                <a:latin typeface="Times New Roman" pitchFamily="18" charset="0"/>
                <a:cs typeface="Times New Roman" pitchFamily="18" charset="0"/>
              </a:rPr>
              <a:t>;</a:t>
            </a:r>
          </a:p>
          <a:p>
            <a:pPr algn="l"/>
            <a:endParaRPr lang="en-US" sz="20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Use </a:t>
            </a:r>
            <a:r>
              <a:rPr lang="en-US" sz="2800" dirty="0" err="1">
                <a:latin typeface="Times New Roman" pitchFamily="18" charset="0"/>
                <a:cs typeface="Times New Roman" pitchFamily="18" charset="0"/>
              </a:rPr>
              <a:t>meshgrid</a:t>
            </a:r>
            <a:r>
              <a:rPr lang="en-US" sz="2800" dirty="0">
                <a:latin typeface="Times New Roman" pitchFamily="18" charset="0"/>
                <a:cs typeface="Times New Roman" pitchFamily="18" charset="0"/>
              </a:rPr>
              <a:t> to make matrices (this is the same as loop)</a:t>
            </a:r>
          </a:p>
          <a:p>
            <a:pPr algn="l"/>
            <a:r>
              <a:rPr lang="en-US" sz="2800" dirty="0" smtClean="0">
                <a:latin typeface="Times New Roman" pitchFamily="18" charset="0"/>
                <a:cs typeface="Times New Roman" pitchFamily="18" charset="0"/>
              </a:rPr>
              <a:t>      »</a:t>
            </a:r>
            <a:r>
              <a:rPr lang="en-US" sz="2800" b="1" dirty="0" smtClean="0">
                <a:latin typeface="Times New Roman" pitchFamily="18" charset="0"/>
                <a:cs typeface="Times New Roman" pitchFamily="18" charset="0"/>
              </a:rPr>
              <a:t>[</a:t>
            </a:r>
            <a:r>
              <a:rPr lang="en-US" sz="2800" b="1" dirty="0">
                <a:latin typeface="Times New Roman" pitchFamily="18" charset="0"/>
                <a:cs typeface="Times New Roman" pitchFamily="18" charset="0"/>
              </a:rPr>
              <a:t>X,Y]=</a:t>
            </a:r>
            <a:r>
              <a:rPr lang="en-US" sz="2800" b="1" dirty="0" err="1">
                <a:latin typeface="Times New Roman" pitchFamily="18" charset="0"/>
                <a:cs typeface="Times New Roman" pitchFamily="18" charset="0"/>
              </a:rPr>
              <a:t>meshgrid</a:t>
            </a:r>
            <a:r>
              <a:rPr lang="en-US" sz="2800" b="1" dirty="0">
                <a:latin typeface="Times New Roman" pitchFamily="18" charset="0"/>
                <a:cs typeface="Times New Roman" pitchFamily="18" charset="0"/>
              </a:rPr>
              <a:t>(</a:t>
            </a:r>
            <a:r>
              <a:rPr lang="en-US" sz="2800" b="1" dirty="0" err="1">
                <a:latin typeface="Times New Roman" pitchFamily="18" charset="0"/>
                <a:cs typeface="Times New Roman" pitchFamily="18" charset="0"/>
              </a:rPr>
              <a:t>x,y</a:t>
            </a:r>
            <a:r>
              <a:rPr lang="en-US" sz="2800" b="1" dirty="0">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algn="l"/>
            <a:endParaRPr lang="en-US" sz="28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Get the Z (</a:t>
            </a:r>
            <a:r>
              <a:rPr lang="en-US" sz="2800" dirty="0" err="1" smtClean="0">
                <a:latin typeface="Times New Roman" pitchFamily="18" charset="0"/>
                <a:cs typeface="Times New Roman" pitchFamily="18" charset="0"/>
              </a:rPr>
              <a:t>ifunction</a:t>
            </a:r>
            <a:r>
              <a:rPr lang="en-US" sz="2800" dirty="0" smtClean="0">
                <a:latin typeface="Times New Roman" pitchFamily="18" charset="0"/>
                <a:cs typeface="Times New Roman" pitchFamily="18" charset="0"/>
              </a:rPr>
              <a:t>) values</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Z </a:t>
            </a:r>
            <a:r>
              <a:rPr lang="en-US" sz="2800" b="1" dirty="0">
                <a:latin typeface="Times New Roman" pitchFamily="18" charset="0"/>
                <a:cs typeface="Times New Roman" pitchFamily="18" charset="0"/>
              </a:rPr>
              <a:t>=sin(X).*</a:t>
            </a:r>
            <a:r>
              <a:rPr lang="en-US" sz="2800" b="1" dirty="0" err="1">
                <a:latin typeface="Times New Roman" pitchFamily="18" charset="0"/>
                <a:cs typeface="Times New Roman" pitchFamily="18" charset="0"/>
              </a:rPr>
              <a:t>cos</a:t>
            </a:r>
            <a:r>
              <a:rPr lang="en-US" sz="2800" b="1" dirty="0">
                <a:latin typeface="Times New Roman" pitchFamily="18" charset="0"/>
                <a:cs typeface="Times New Roman" pitchFamily="18" charset="0"/>
              </a:rPr>
              <a:t>(Y</a:t>
            </a:r>
            <a:r>
              <a:rPr lang="en-US" sz="2800" b="1" dirty="0" smtClean="0">
                <a:latin typeface="Times New Roman" pitchFamily="18" charset="0"/>
                <a:cs typeface="Times New Roman" pitchFamily="18" charset="0"/>
              </a:rPr>
              <a:t>);</a:t>
            </a:r>
          </a:p>
          <a:p>
            <a:pPr algn="l"/>
            <a:endParaRPr lang="en-US" sz="2000" dirty="0">
              <a:latin typeface="Times New Roman" pitchFamily="18" charset="0"/>
              <a:cs typeface="Times New Roman" pitchFamily="18" charset="0"/>
            </a:endParaRPr>
          </a:p>
          <a:p>
            <a:pPr marL="457200" indent="-457200" algn="l">
              <a:buFont typeface="Arial" pitchFamily="34" charset="0"/>
              <a:buChar char="•"/>
            </a:pPr>
            <a:r>
              <a:rPr lang="en-US" sz="2800" dirty="0" smtClean="0">
                <a:latin typeface="Times New Roman" pitchFamily="18" charset="0"/>
                <a:cs typeface="Times New Roman" pitchFamily="18" charset="0"/>
              </a:rPr>
              <a:t>Plot </a:t>
            </a:r>
            <a:r>
              <a:rPr lang="en-US" sz="2800" dirty="0">
                <a:latin typeface="Times New Roman" pitchFamily="18" charset="0"/>
                <a:cs typeface="Times New Roman" pitchFamily="18" charset="0"/>
              </a:rPr>
              <a:t>the surface</a:t>
            </a: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surf(X,Y,Z</a:t>
            </a:r>
            <a:r>
              <a:rPr lang="en-US" sz="2800" b="1" dirty="0">
                <a:latin typeface="Times New Roman" pitchFamily="18" charset="0"/>
                <a:cs typeface="Times New Roman" pitchFamily="18" charset="0"/>
              </a:rPr>
              <a:t>)</a:t>
            </a:r>
            <a:endParaRPr lang="en-US" sz="2800" dirty="0">
              <a:latin typeface="Times New Roman" pitchFamily="18" charset="0"/>
              <a:cs typeface="Times New Roman" pitchFamily="18" charset="0"/>
            </a:endParaRPr>
          </a:p>
          <a:p>
            <a:pPr algn="l"/>
            <a:r>
              <a:rPr lang="en-US" sz="2800" dirty="0" smtClean="0">
                <a:latin typeface="Times New Roman" pitchFamily="18" charset="0"/>
                <a:cs typeface="Times New Roman" pitchFamily="18" charset="0"/>
              </a:rPr>
              <a:t>     » </a:t>
            </a:r>
            <a:r>
              <a:rPr lang="en-US" sz="2800" b="1" dirty="0" smtClean="0">
                <a:latin typeface="Times New Roman" pitchFamily="18" charset="0"/>
                <a:cs typeface="Times New Roman" pitchFamily="18" charset="0"/>
              </a:rPr>
              <a:t>surf(</a:t>
            </a:r>
            <a:r>
              <a:rPr lang="en-US" sz="2800" b="1" dirty="0" err="1" smtClean="0">
                <a:latin typeface="Times New Roman" pitchFamily="18" charset="0"/>
                <a:cs typeface="Times New Roman" pitchFamily="18" charset="0"/>
              </a:rPr>
              <a:t>x,y,Z</a:t>
            </a:r>
            <a:r>
              <a:rPr lang="en-US" sz="2800" b="1" dirty="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3505200"/>
            <a:ext cx="4267200"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3364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09600"/>
          </a:xfrm>
        </p:spPr>
        <p:txBody>
          <a:bodyPr>
            <a:normAutofit fontScale="90000"/>
          </a:bodyPr>
          <a:lstStyle/>
          <a:p>
            <a:r>
              <a:rPr lang="en-US" b="1" dirty="0"/>
              <a:t>Data science is not </a:t>
            </a:r>
            <a:r>
              <a:rPr lang="en-US" b="1" dirty="0" smtClean="0"/>
              <a:t>ML competitions</a:t>
            </a:r>
            <a:endParaRPr lang="en-US" dirty="0"/>
          </a:p>
        </p:txBody>
      </p:sp>
      <p:sp>
        <p:nvSpPr>
          <p:cNvPr id="3" name="Content Placeholder 2"/>
          <p:cNvSpPr>
            <a:spLocks noGrp="1"/>
          </p:cNvSpPr>
          <p:nvPr>
            <p:ph idx="1"/>
          </p:nvPr>
        </p:nvSpPr>
        <p:spPr>
          <a:xfrm>
            <a:off x="0" y="4800601"/>
            <a:ext cx="9144000" cy="2057399"/>
          </a:xfrm>
        </p:spPr>
        <p:txBody>
          <a:bodyPr>
            <a:normAutofit fontScale="85000" lnSpcReduction="10000"/>
          </a:bodyPr>
          <a:lstStyle/>
          <a:p>
            <a:r>
              <a:rPr lang="en-US" dirty="0"/>
              <a:t>Data science competitions </a:t>
            </a:r>
            <a:r>
              <a:rPr lang="en-US" dirty="0" smtClean="0"/>
              <a:t>(e.g. </a:t>
            </a:r>
            <a:r>
              <a:rPr lang="en-US" dirty="0" err="1" smtClean="0"/>
              <a:t>Kaggle</a:t>
            </a:r>
            <a:r>
              <a:rPr lang="en-US" dirty="0" smtClean="0"/>
              <a:t>) ask you </a:t>
            </a:r>
            <a:r>
              <a:rPr lang="en-US" dirty="0"/>
              <a:t>to optimize a metric on a fixed </a:t>
            </a:r>
            <a:r>
              <a:rPr lang="en-US" dirty="0" smtClean="0"/>
              <a:t>data set. This </a:t>
            </a:r>
            <a:r>
              <a:rPr lang="en-US" dirty="0"/>
              <a:t>may or may </a:t>
            </a:r>
            <a:r>
              <a:rPr lang="en-US" dirty="0" smtClean="0"/>
              <a:t>not </a:t>
            </a:r>
            <a:r>
              <a:rPr lang="en-US" dirty="0"/>
              <a:t>solve </a:t>
            </a:r>
            <a:r>
              <a:rPr lang="en-US" dirty="0" smtClean="0"/>
              <a:t>the desired problem</a:t>
            </a:r>
            <a:endParaRPr lang="en-US" dirty="0"/>
          </a:p>
          <a:p>
            <a:r>
              <a:rPr lang="en-US" dirty="0"/>
              <a:t>Data science is the iterative cycle </a:t>
            </a:r>
            <a:r>
              <a:rPr lang="en-US" dirty="0" smtClean="0"/>
              <a:t>of designing, </a:t>
            </a:r>
            <a:r>
              <a:rPr lang="en-US" dirty="0"/>
              <a:t>building </a:t>
            </a:r>
            <a:r>
              <a:rPr lang="en-US" dirty="0" smtClean="0"/>
              <a:t>and evaluating an algorithm </a:t>
            </a:r>
            <a:r>
              <a:rPr lang="en-US" dirty="0"/>
              <a:t>to </a:t>
            </a:r>
            <a:r>
              <a:rPr lang="en-US" dirty="0" smtClean="0"/>
              <a:t>solve the real underlying </a:t>
            </a:r>
            <a:r>
              <a:rPr lang="en-US" dirty="0"/>
              <a:t>question</a:t>
            </a: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609600"/>
            <a:ext cx="7962900" cy="424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15439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rmAutofit fontScale="90000"/>
          </a:bodyPr>
          <a:lstStyle/>
          <a:p>
            <a:r>
              <a:rPr lang="en-US" b="1" dirty="0"/>
              <a:t>Data science is not statistics</a:t>
            </a:r>
            <a:endParaRPr lang="en-US" dirty="0"/>
          </a:p>
        </p:txBody>
      </p:sp>
      <p:sp>
        <p:nvSpPr>
          <p:cNvPr id="3" name="Content Placeholder 2"/>
          <p:cNvSpPr>
            <a:spLocks noGrp="1"/>
          </p:cNvSpPr>
          <p:nvPr>
            <p:ph idx="1"/>
          </p:nvPr>
        </p:nvSpPr>
        <p:spPr>
          <a:xfrm>
            <a:off x="0" y="1600200"/>
            <a:ext cx="9144000" cy="4525963"/>
          </a:xfrm>
        </p:spPr>
        <p:txBody>
          <a:bodyPr>
            <a:normAutofit/>
          </a:bodyPr>
          <a:lstStyle/>
          <a:p>
            <a:r>
              <a:rPr lang="en-US" sz="2800" dirty="0"/>
              <a:t>“Analyzing data computationally, to understand some phenomenon in the </a:t>
            </a:r>
            <a:r>
              <a:rPr lang="en-US" sz="2800" dirty="0" smtClean="0"/>
              <a:t>real world</a:t>
            </a:r>
            <a:r>
              <a:rPr lang="en-US" sz="2800" dirty="0"/>
              <a:t>, you say? … that sounds an awful lot like statistics”</a:t>
            </a:r>
          </a:p>
          <a:p>
            <a:endParaRPr lang="en-US" sz="2800" dirty="0" smtClean="0"/>
          </a:p>
          <a:p>
            <a:r>
              <a:rPr lang="en-US" sz="2800" dirty="0" smtClean="0"/>
              <a:t>Not </a:t>
            </a:r>
            <a:r>
              <a:rPr lang="en-US" sz="2800" dirty="0"/>
              <a:t>many statistics courses have </a:t>
            </a:r>
            <a:r>
              <a:rPr lang="en-US" sz="2800" dirty="0" smtClean="0"/>
              <a:t>lectures on data processing e.g</a:t>
            </a:r>
            <a:r>
              <a:rPr lang="en-US" sz="2800" dirty="0"/>
              <a:t>. web </a:t>
            </a:r>
            <a:r>
              <a:rPr lang="en-US" sz="2800" dirty="0" smtClean="0"/>
              <a:t>scraping etc. </a:t>
            </a:r>
            <a:endParaRPr lang="en-US" sz="2800" dirty="0"/>
          </a:p>
        </p:txBody>
      </p:sp>
    </p:spTree>
    <p:extLst>
      <p:ext uri="{BB962C8B-B14F-4D97-AF65-F5344CB8AC3E}">
        <p14:creationId xmlns:p14="http://schemas.microsoft.com/office/powerpoint/2010/main" val="32317268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science is not big data</a:t>
            </a:r>
            <a:endParaRPr lang="en-US" dirty="0"/>
          </a:p>
        </p:txBody>
      </p:sp>
      <p:sp>
        <p:nvSpPr>
          <p:cNvPr id="3" name="Content Placeholder 2"/>
          <p:cNvSpPr>
            <a:spLocks noGrp="1"/>
          </p:cNvSpPr>
          <p:nvPr>
            <p:ph idx="1"/>
          </p:nvPr>
        </p:nvSpPr>
        <p:spPr>
          <a:xfrm>
            <a:off x="0" y="1600200"/>
            <a:ext cx="9144000" cy="4525963"/>
          </a:xfrm>
        </p:spPr>
        <p:txBody>
          <a:bodyPr/>
          <a:lstStyle/>
          <a:p>
            <a:r>
              <a:rPr lang="en-US" dirty="0"/>
              <a:t>Sometimes, in order to truly understand and answer your question, you </a:t>
            </a:r>
            <a:r>
              <a:rPr lang="en-US" dirty="0" smtClean="0"/>
              <a:t>need massive </a:t>
            </a:r>
            <a:r>
              <a:rPr lang="en-US" dirty="0"/>
              <a:t>amounts of data</a:t>
            </a:r>
            <a:r>
              <a:rPr lang="en-US" dirty="0" smtClean="0"/>
              <a:t>…</a:t>
            </a:r>
          </a:p>
          <a:p>
            <a:endParaRPr lang="en-US" dirty="0"/>
          </a:p>
          <a:p>
            <a:r>
              <a:rPr lang="en-US" dirty="0"/>
              <a:t>…But sometimes you </a:t>
            </a:r>
            <a:r>
              <a:rPr lang="en-US" dirty="0" smtClean="0"/>
              <a:t>don’t</a:t>
            </a:r>
          </a:p>
          <a:p>
            <a:pPr marL="0" indent="0">
              <a:buNone/>
            </a:pPr>
            <a:endParaRPr lang="en-US" dirty="0"/>
          </a:p>
          <a:p>
            <a:r>
              <a:rPr lang="en-US" dirty="0"/>
              <a:t>Don’t create more work for yourself than you need to</a:t>
            </a:r>
          </a:p>
        </p:txBody>
      </p:sp>
    </p:spTree>
    <p:extLst>
      <p:ext uri="{BB962C8B-B14F-4D97-AF65-F5344CB8AC3E}">
        <p14:creationId xmlns:p14="http://schemas.microsoft.com/office/powerpoint/2010/main" val="14362580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38718</TotalTime>
  <Words>3578</Words>
  <Application>Microsoft Office PowerPoint</Application>
  <PresentationFormat>On-screen Show (4:3)</PresentationFormat>
  <Paragraphs>485</Paragraphs>
  <Slides>66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2" baseType="lpstr">
      <vt:lpstr>Arial</vt:lpstr>
      <vt:lpstr>Calibri</vt:lpstr>
      <vt:lpstr>inherit</vt:lpstr>
      <vt:lpstr>Times New Roman</vt:lpstr>
      <vt:lpstr>Office Theme</vt:lpstr>
      <vt:lpstr>Equation</vt:lpstr>
      <vt:lpstr>Data Science   Lecture – 1 : Introduction</vt:lpstr>
      <vt:lpstr>What is data science?  Misconception of Data science   Data science examples  Course objectives and Logistics  Introduction to Matlab</vt:lpstr>
      <vt:lpstr>What is data science?</vt:lpstr>
      <vt:lpstr>PowerPoint Presentation</vt:lpstr>
      <vt:lpstr>What is data science?  Misconception of Data science   Data science examples  Course objectives and Logistics  Introduction to Matlab</vt:lpstr>
      <vt:lpstr>Data science is not ONLY machine learning</vt:lpstr>
      <vt:lpstr>Data science is not ML competitions</vt:lpstr>
      <vt:lpstr>Data science is not statistics</vt:lpstr>
      <vt:lpstr>Data science is not big data</vt:lpstr>
      <vt:lpstr>So what Really is data science?</vt:lpstr>
      <vt:lpstr>What is data science?  Misconception of Data science   Data science examples  Course objectives and Logistics  Introduction to Matlab</vt:lpstr>
      <vt:lpstr>Gendered language in professor reviews</vt:lpstr>
      <vt:lpstr>FiveThirtyEight</vt:lpstr>
      <vt:lpstr>Poverty Mapping</vt:lpstr>
      <vt:lpstr>What is data science?  Misconception of Data science   Data science examples  Course objectives and Logistics  Introduction to Matlab</vt:lpstr>
      <vt:lpstr>Learning objectives of this course</vt:lpstr>
      <vt:lpstr>Topics covered (subject to change)</vt:lpstr>
      <vt:lpstr>Course Philosophy</vt:lpstr>
      <vt:lpstr>Recommended Background</vt:lpstr>
      <vt:lpstr>Course materials</vt:lpstr>
      <vt:lpstr>Grading (Subject to Change)</vt:lpstr>
      <vt:lpstr>Student well-being</vt:lpstr>
      <vt:lpstr>What is data science?  Misconception of Data science   Data science examples  Course objectives and Logistics  Introduction to Matlab</vt:lpstr>
      <vt:lpstr>Brief Description of Matlab</vt:lpstr>
      <vt:lpstr>- Using Matlab - Scripts - Variables - Arrays - Matrices - Plotting</vt:lpstr>
      <vt:lpstr>Using Matlab: Help</vt:lpstr>
      <vt:lpstr>Using MATLAB: WORKSPACE</vt:lpstr>
      <vt:lpstr>Using MATLAB: Making Folders</vt:lpstr>
      <vt:lpstr>- Using Matlab - Scripts - Variables - Arrays - Matrices - Plotting - Functions</vt:lpstr>
      <vt:lpstr>Scripts: Overview</vt:lpstr>
      <vt:lpstr>Scripts: the editor</vt:lpstr>
      <vt:lpstr>Scripts: Making some notes</vt:lpstr>
      <vt:lpstr>Scripts: Creating &amp; Running</vt:lpstr>
      <vt:lpstr>- Using Matlab - Scripts - Variables - Arrays - Matrices - Plotting - Functions</vt:lpstr>
      <vt:lpstr>Variables: Types</vt:lpstr>
      <vt:lpstr>Variables: Popular Types</vt:lpstr>
      <vt:lpstr>Variables: Naming</vt:lpstr>
      <vt:lpstr>Variables: Scalars</vt:lpstr>
      <vt:lpstr>Variables: Save, clear, load</vt:lpstr>
      <vt:lpstr>Variables: Complex Numbers</vt:lpstr>
      <vt:lpstr>- Using Matlab - Scripts - Variables - Arrays - Matrices - Plotting - Functions</vt:lpstr>
      <vt:lpstr>Arrays</vt:lpstr>
      <vt:lpstr>Arrays: Row Vectors</vt:lpstr>
      <vt:lpstr>Arrays: Column Vectors</vt:lpstr>
      <vt:lpstr>Arrays: Size &amp; Length</vt:lpstr>
      <vt:lpstr>Arrays: Automatic Initialization #1</vt:lpstr>
      <vt:lpstr>Arrays: Automatic Initialization #2</vt:lpstr>
      <vt:lpstr>Arrays: Transpose</vt:lpstr>
      <vt:lpstr>Arrays: Manipulations</vt:lpstr>
      <vt:lpstr>Arrays: Element-Wise Functions</vt:lpstr>
      <vt:lpstr>Arrays: Standard Operators</vt:lpstr>
      <vt:lpstr>Arrays: Element-Wise Operators</vt:lpstr>
      <vt:lpstr>Arrays: Indexing</vt:lpstr>
      <vt:lpstr>Question - 1</vt:lpstr>
      <vt:lpstr>Question - Solution</vt:lpstr>
      <vt:lpstr>- Using Matlab - Scripts - Variables - Arrays - Matrices - Plotting - Functions</vt:lpstr>
      <vt:lpstr>Matrices: Initialization</vt:lpstr>
      <vt:lpstr>Matrices : Standard Operators</vt:lpstr>
      <vt:lpstr>Matrices : Element-Wise Operators</vt:lpstr>
      <vt:lpstr>Matrices: Indexing - #1</vt:lpstr>
      <vt:lpstr>Matrices: Indexing #2</vt:lpstr>
      <vt:lpstr>Matrices: Indexing #3</vt:lpstr>
      <vt:lpstr>Matrices: Indexing #4</vt:lpstr>
      <vt:lpstr>- Using Matlab - Scripts - Variables - Arrays - Matrices - Plotting</vt:lpstr>
      <vt:lpstr>Plotting: Using the plot function</vt:lpstr>
      <vt:lpstr>Plotting: Using the surf function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 Sooknanan</dc:creator>
  <cp:lastModifiedBy>Ken Sooknanan</cp:lastModifiedBy>
  <cp:revision>27</cp:revision>
  <dcterms:created xsi:type="dcterms:W3CDTF">2020-01-22T17:29:52Z</dcterms:created>
  <dcterms:modified xsi:type="dcterms:W3CDTF">2021-09-28T20:16:00Z</dcterms:modified>
</cp:coreProperties>
</file>